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F2F2F2"/>
    <a:srgbClr val="0B49CB"/>
    <a:srgbClr val="F2F4F8"/>
    <a:srgbClr val="1C7DDB"/>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75" d="100"/>
          <a:sy n="75" d="100"/>
        </p:scale>
        <p:origin x="2208" y="6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2197979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377009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40</a:t>
            </a:fld>
            <a:endParaRPr lang="en-US"/>
          </a:p>
        </p:txBody>
      </p:sp>
    </p:spTree>
    <p:extLst>
      <p:ext uri="{BB962C8B-B14F-4D97-AF65-F5344CB8AC3E}">
        <p14:creationId xmlns:p14="http://schemas.microsoft.com/office/powerpoint/2010/main" val="39006045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28330663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1168532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extLst>
      <p:ext uri="{BB962C8B-B14F-4D97-AF65-F5344CB8AC3E}">
        <p14:creationId xmlns:p14="http://schemas.microsoft.com/office/powerpoint/2010/main" val="3481271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982151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93625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155965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1477495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72273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945443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enisSRemo/Coursera/tree/main/Applied%20Data%20Science%20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DenisSRemo/Coursera/tree/main/Applied%20Data%20Science%20Capstone"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DenisSRemo/Coursera/tree/main/Applied%20Data%20Science%20Capston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enisSRemo/Coursera/tree/main/Applied%20Data%20Science%20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enisSRemo/Coursera/tree/main/Applied%20Data%20Science%20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DenisSRemo/Coursera/tree/main/Applied%20Data%20Science%20Capstone"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enisSRemo/Coursera/tree/main/Applied%20Data%20Science%20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enisSRemo/Coursera/tree/main/Applied%20Data%20Science%20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Denis Remo</a:t>
            </a:r>
          </a:p>
          <a:p>
            <a:r>
              <a:rPr lang="en-US" dirty="0">
                <a:solidFill>
                  <a:schemeClr val="bg2"/>
                </a:solidFill>
                <a:latin typeface="Abadi" panose="020B0604020104020204" pitchFamily="34" charset="0"/>
                <a:ea typeface="SF Pro" pitchFamily="2" charset="0"/>
                <a:cs typeface="SF Pro" pitchFamily="2" charset="0"/>
              </a:rPr>
              <a:t>March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66094" cy="4351338"/>
          </a:xfrm>
          <a:prstGeom prst="rect">
            <a:avLst/>
          </a:prstGeom>
        </p:spPr>
        <p:txBody>
          <a:bodyPr/>
          <a:lstStyle/>
          <a:p>
            <a:pPr marL="0" indent="0" algn="l">
              <a:buNone/>
            </a:pPr>
            <a:r>
              <a:rPr lang="en-US" sz="1000" b="0" i="0" dirty="0">
                <a:effectLst/>
              </a:rPr>
              <a:t>To process the data and perform data wrangling, the following steps were undertaken:</a:t>
            </a:r>
          </a:p>
          <a:p>
            <a:pPr algn="l">
              <a:buFont typeface="+mj-lt"/>
              <a:buAutoNum type="arabicPeriod"/>
            </a:pPr>
            <a:r>
              <a:rPr lang="en-US" sz="1000" b="1" i="0" dirty="0">
                <a:effectLst/>
              </a:rPr>
              <a:t>HTTP Request</a:t>
            </a:r>
            <a:r>
              <a:rPr lang="en-US" sz="1000" b="0" i="0" dirty="0">
                <a:effectLst/>
              </a:rPr>
              <a:t>: An HTTP GET request was made to the Wikipedia page containing the Falcon 9 launch records.</a:t>
            </a:r>
          </a:p>
          <a:p>
            <a:pPr algn="l">
              <a:buFont typeface="+mj-lt"/>
              <a:buAutoNum type="arabicPeriod"/>
            </a:pPr>
            <a:r>
              <a:rPr lang="en-US" sz="1000" b="1" i="0" dirty="0">
                <a:effectLst/>
              </a:rPr>
              <a:t>HTML Parsing</a:t>
            </a:r>
            <a:r>
              <a:rPr lang="en-US" sz="1000" b="0" i="0" dirty="0">
                <a:effectLst/>
              </a:rPr>
              <a:t>: The HTML content of the response was parsed using </a:t>
            </a:r>
            <a:r>
              <a:rPr lang="en-US" sz="1000" b="0" i="0" dirty="0" err="1">
                <a:effectLst/>
              </a:rPr>
              <a:t>BeautifulSoup</a:t>
            </a:r>
            <a:r>
              <a:rPr lang="en-US" sz="1000" b="0" i="0" dirty="0">
                <a:effectLst/>
              </a:rPr>
              <a:t> to extract meaningful information.</a:t>
            </a:r>
          </a:p>
          <a:p>
            <a:pPr algn="l">
              <a:buFont typeface="+mj-lt"/>
              <a:buAutoNum type="arabicPeriod"/>
            </a:pPr>
            <a:r>
              <a:rPr lang="en-US" sz="1000" b="1" i="0" dirty="0">
                <a:effectLst/>
              </a:rPr>
              <a:t>Identifying Target Table</a:t>
            </a:r>
            <a:r>
              <a:rPr lang="en-US" sz="1000" b="0" i="0" dirty="0">
                <a:effectLst/>
              </a:rPr>
              <a:t>: The target table containing the Falcon 9 launch records was identified by inspecting the HTML structure of the page.</a:t>
            </a:r>
          </a:p>
          <a:p>
            <a:pPr algn="l">
              <a:buFont typeface="+mj-lt"/>
              <a:buAutoNum type="arabicPeriod"/>
            </a:pPr>
            <a:r>
              <a:rPr lang="en-US" sz="1000" b="1" i="0" dirty="0">
                <a:effectLst/>
              </a:rPr>
              <a:t>Extracting Column Names</a:t>
            </a:r>
            <a:r>
              <a:rPr lang="en-US" sz="1000" b="0" i="0" dirty="0">
                <a:effectLst/>
              </a:rPr>
              <a:t>: The column names were extracted from the table header to understand the structure of the data.</a:t>
            </a:r>
          </a:p>
          <a:p>
            <a:pPr algn="l">
              <a:buFont typeface="+mj-lt"/>
              <a:buAutoNum type="arabicPeriod"/>
            </a:pPr>
            <a:r>
              <a:rPr lang="en-US" sz="1000" b="1" i="0" dirty="0">
                <a:effectLst/>
              </a:rPr>
              <a:t>Parsing Table Data</a:t>
            </a:r>
            <a:r>
              <a:rPr lang="en-US" sz="1000" b="0" i="0" dirty="0">
                <a:effectLst/>
              </a:rPr>
              <a:t>: The data from the table cells were parsed using specific functions designed to extract relevant information such as date and time, booster version, landing status, etc.</a:t>
            </a:r>
          </a:p>
          <a:p>
            <a:pPr algn="l">
              <a:buFont typeface="+mj-lt"/>
              <a:buAutoNum type="arabicPeriod"/>
            </a:pPr>
            <a:r>
              <a:rPr lang="en-US" sz="1000" b="1" i="0" dirty="0">
                <a:effectLst/>
              </a:rPr>
              <a:t>Cleaning and Transformation</a:t>
            </a:r>
            <a:r>
              <a:rPr lang="en-US" sz="1000" b="0" i="0" dirty="0">
                <a:effectLst/>
              </a:rPr>
              <a:t>: The extracted data were cleaned and transformed as necessary, including handling special characters, converting data types, and filtering irrelevant information.</a:t>
            </a:r>
          </a:p>
          <a:p>
            <a:pPr algn="l">
              <a:buFont typeface="+mj-lt"/>
              <a:buAutoNum type="arabicPeriod"/>
            </a:pPr>
            <a:r>
              <a:rPr lang="en-US" sz="1000" b="1" i="0" dirty="0">
                <a:effectLst/>
              </a:rPr>
              <a:t>Conversion to </a:t>
            </a:r>
            <a:r>
              <a:rPr lang="en-US" sz="1000" b="1" i="0" dirty="0" err="1">
                <a:effectLst/>
              </a:rPr>
              <a:t>DataFrame</a:t>
            </a:r>
            <a:r>
              <a:rPr lang="en-US" sz="1000" b="0" i="0" dirty="0">
                <a:effectLst/>
              </a:rPr>
              <a:t>: Finally, the processed data were converted into a Pandas </a:t>
            </a:r>
            <a:r>
              <a:rPr lang="en-US" sz="1000" b="0" i="0" dirty="0" err="1">
                <a:effectLst/>
              </a:rPr>
              <a:t>DataFrame</a:t>
            </a:r>
            <a:r>
              <a:rPr lang="en-US" sz="1000" b="0" i="0" dirty="0">
                <a:effectLst/>
              </a:rPr>
              <a:t> for further analysis and visualization.</a:t>
            </a:r>
          </a:p>
          <a:p>
            <a:pPr marL="0" indent="0" algn="l">
              <a:buNone/>
            </a:pPr>
            <a:r>
              <a:rPr lang="en-US" sz="1000" b="0" i="0" dirty="0">
                <a:effectLst/>
              </a:rPr>
              <a:t>This data wrangling process involved systematically extracting, cleaning, and structuring the raw HTML data into a format suitable for analysis and interpretation.</a:t>
            </a:r>
          </a:p>
          <a:p>
            <a:pPr marL="0" indent="0" algn="just">
              <a:buNone/>
            </a:pPr>
            <a:r>
              <a:rPr lang="en-US" sz="1000" b="0" i="0" dirty="0">
                <a:effectLst/>
                <a:hlinkClick r:id="rId3"/>
              </a:rPr>
              <a:t>https://github.com/DenisSRemo/Coursera/tree/main/Applied%20Data%20Science%20Capstone</a:t>
            </a:r>
            <a:endParaRPr lang="en-US" sz="1000" b="0" i="0" dirty="0">
              <a:effectLst/>
            </a:endParaRP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Oval 5">
            <a:extLst>
              <a:ext uri="{FF2B5EF4-FFF2-40B4-BE49-F238E27FC236}">
                <a16:creationId xmlns:a16="http://schemas.microsoft.com/office/drawing/2014/main" id="{03C27755-D5AC-945E-3F43-686D524BA94E}"/>
              </a:ext>
            </a:extLst>
          </p:cNvPr>
          <p:cNvSpPr/>
          <p:nvPr/>
        </p:nvSpPr>
        <p:spPr>
          <a:xfrm>
            <a:off x="9171972" y="146685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HTTP Request</a:t>
            </a:r>
          </a:p>
        </p:txBody>
      </p:sp>
      <p:sp>
        <p:nvSpPr>
          <p:cNvPr id="7" name="Oval 6">
            <a:extLst>
              <a:ext uri="{FF2B5EF4-FFF2-40B4-BE49-F238E27FC236}">
                <a16:creationId xmlns:a16="http://schemas.microsoft.com/office/drawing/2014/main" id="{93712632-B3A4-C153-82B1-2E06219D5504}"/>
              </a:ext>
            </a:extLst>
          </p:cNvPr>
          <p:cNvSpPr/>
          <p:nvPr/>
        </p:nvSpPr>
        <p:spPr>
          <a:xfrm>
            <a:off x="9171972"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HTTP Parsing</a:t>
            </a:r>
          </a:p>
        </p:txBody>
      </p:sp>
      <p:cxnSp>
        <p:nvCxnSpPr>
          <p:cNvPr id="9" name="Straight Arrow Connector 8">
            <a:extLst>
              <a:ext uri="{FF2B5EF4-FFF2-40B4-BE49-F238E27FC236}">
                <a16:creationId xmlns:a16="http://schemas.microsoft.com/office/drawing/2014/main" id="{E076AACA-0F4D-A939-068A-C833391DFA7E}"/>
              </a:ext>
            </a:extLst>
          </p:cNvPr>
          <p:cNvCxnSpPr>
            <a:cxnSpLocks/>
            <a:stCxn id="6" idx="4"/>
            <a:endCxn id="7" idx="0"/>
          </p:cNvCxnSpPr>
          <p:nvPr/>
        </p:nvCxnSpPr>
        <p:spPr>
          <a:xfrm>
            <a:off x="10086372" y="2133599"/>
            <a:ext cx="0" cy="233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85330266-CBB5-41B9-9A6F-F4A3BB779712}"/>
              </a:ext>
            </a:extLst>
          </p:cNvPr>
          <p:cNvSpPr/>
          <p:nvPr/>
        </p:nvSpPr>
        <p:spPr>
          <a:xfrm>
            <a:off x="6375401" y="148590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Start</a:t>
            </a:r>
          </a:p>
        </p:txBody>
      </p:sp>
      <p:cxnSp>
        <p:nvCxnSpPr>
          <p:cNvPr id="11" name="Straight Arrow Connector 10">
            <a:extLst>
              <a:ext uri="{FF2B5EF4-FFF2-40B4-BE49-F238E27FC236}">
                <a16:creationId xmlns:a16="http://schemas.microsoft.com/office/drawing/2014/main" id="{91734656-DB5D-F2BC-7FF9-8584AFB93585}"/>
              </a:ext>
            </a:extLst>
          </p:cNvPr>
          <p:cNvCxnSpPr>
            <a:cxnSpLocks/>
            <a:stCxn id="10" idx="6"/>
            <a:endCxn id="6" idx="2"/>
          </p:cNvCxnSpPr>
          <p:nvPr/>
        </p:nvCxnSpPr>
        <p:spPr>
          <a:xfrm flipV="1">
            <a:off x="8204201" y="1800225"/>
            <a:ext cx="967771" cy="19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8FABFE-D8E3-D87B-4100-4260A8E18F49}"/>
              </a:ext>
            </a:extLst>
          </p:cNvPr>
          <p:cNvSpPr/>
          <p:nvPr/>
        </p:nvSpPr>
        <p:spPr>
          <a:xfrm>
            <a:off x="6375401"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Identify Target Table</a:t>
            </a:r>
          </a:p>
        </p:txBody>
      </p:sp>
      <p:sp>
        <p:nvSpPr>
          <p:cNvPr id="13" name="Oval 12">
            <a:extLst>
              <a:ext uri="{FF2B5EF4-FFF2-40B4-BE49-F238E27FC236}">
                <a16:creationId xmlns:a16="http://schemas.microsoft.com/office/drawing/2014/main" id="{968C2E04-9C4D-B35B-776E-A225C8F9DC68}"/>
              </a:ext>
            </a:extLst>
          </p:cNvPr>
          <p:cNvSpPr/>
          <p:nvPr/>
        </p:nvSpPr>
        <p:spPr>
          <a:xfrm>
            <a:off x="6375401" y="3536272"/>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Extract Column Names</a:t>
            </a:r>
          </a:p>
        </p:txBody>
      </p:sp>
      <p:cxnSp>
        <p:nvCxnSpPr>
          <p:cNvPr id="14" name="Straight Arrow Connector 13">
            <a:extLst>
              <a:ext uri="{FF2B5EF4-FFF2-40B4-BE49-F238E27FC236}">
                <a16:creationId xmlns:a16="http://schemas.microsoft.com/office/drawing/2014/main" id="{37624DBA-5FB8-DA5F-B6B5-837ABE2D9ACC}"/>
              </a:ext>
            </a:extLst>
          </p:cNvPr>
          <p:cNvCxnSpPr>
            <a:stCxn id="12" idx="4"/>
            <a:endCxn id="13" idx="0"/>
          </p:cNvCxnSpPr>
          <p:nvPr/>
        </p:nvCxnSpPr>
        <p:spPr>
          <a:xfrm>
            <a:off x="7289801" y="3033685"/>
            <a:ext cx="0" cy="502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F11AB049-B780-4D3F-1CC4-C38CEDDC15C9}"/>
              </a:ext>
            </a:extLst>
          </p:cNvPr>
          <p:cNvSpPr/>
          <p:nvPr/>
        </p:nvSpPr>
        <p:spPr>
          <a:xfrm>
            <a:off x="9171972" y="3538459"/>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Parse Table Data</a:t>
            </a:r>
          </a:p>
        </p:txBody>
      </p:sp>
      <p:sp>
        <p:nvSpPr>
          <p:cNvPr id="19" name="Oval 18">
            <a:extLst>
              <a:ext uri="{FF2B5EF4-FFF2-40B4-BE49-F238E27FC236}">
                <a16:creationId xmlns:a16="http://schemas.microsoft.com/office/drawing/2014/main" id="{5F0733A3-6FDD-35EF-8FBF-8273173CC0B4}"/>
              </a:ext>
            </a:extLst>
          </p:cNvPr>
          <p:cNvSpPr/>
          <p:nvPr/>
        </p:nvSpPr>
        <p:spPr>
          <a:xfrm>
            <a:off x="91719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Clean and transform Data</a:t>
            </a:r>
          </a:p>
        </p:txBody>
      </p:sp>
      <p:cxnSp>
        <p:nvCxnSpPr>
          <p:cNvPr id="20" name="Straight Arrow Connector 19">
            <a:extLst>
              <a:ext uri="{FF2B5EF4-FFF2-40B4-BE49-F238E27FC236}">
                <a16:creationId xmlns:a16="http://schemas.microsoft.com/office/drawing/2014/main" id="{0E3C8B9E-7FC7-3540-70D0-FDDD2483201E}"/>
              </a:ext>
            </a:extLst>
          </p:cNvPr>
          <p:cNvCxnSpPr>
            <a:stCxn id="16" idx="4"/>
            <a:endCxn id="19" idx="0"/>
          </p:cNvCxnSpPr>
          <p:nvPr/>
        </p:nvCxnSpPr>
        <p:spPr>
          <a:xfrm>
            <a:off x="10086372" y="4205208"/>
            <a:ext cx="0" cy="31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F0D6D1A9-7851-5F18-E4F3-3D63024711AA}"/>
              </a:ext>
            </a:extLst>
          </p:cNvPr>
          <p:cNvSpPr/>
          <p:nvPr/>
        </p:nvSpPr>
        <p:spPr>
          <a:xfrm>
            <a:off x="64287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Conversion to </a:t>
            </a:r>
            <a:r>
              <a:rPr lang="en-US" sz="1200" dirty="0" err="1">
                <a:solidFill>
                  <a:schemeClr val="tx1"/>
                </a:solidFill>
              </a:rPr>
              <a:t>DataFrame</a:t>
            </a:r>
            <a:endParaRPr lang="en-US" sz="1200" dirty="0">
              <a:solidFill>
                <a:schemeClr val="tx1"/>
              </a:solidFill>
            </a:endParaRPr>
          </a:p>
        </p:txBody>
      </p:sp>
      <p:cxnSp>
        <p:nvCxnSpPr>
          <p:cNvPr id="22" name="Straight Arrow Connector 21">
            <a:extLst>
              <a:ext uri="{FF2B5EF4-FFF2-40B4-BE49-F238E27FC236}">
                <a16:creationId xmlns:a16="http://schemas.microsoft.com/office/drawing/2014/main" id="{96CC0F10-3845-1435-22EC-5C2A23D7E4C4}"/>
              </a:ext>
            </a:extLst>
          </p:cNvPr>
          <p:cNvCxnSpPr>
            <a:stCxn id="19" idx="2"/>
            <a:endCxn id="21" idx="6"/>
          </p:cNvCxnSpPr>
          <p:nvPr/>
        </p:nvCxnSpPr>
        <p:spPr>
          <a:xfrm flipH="1">
            <a:off x="8257572" y="485405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F03BC1D-6C50-7516-89A8-86163984577B}"/>
              </a:ext>
            </a:extLst>
          </p:cNvPr>
          <p:cNvCxnSpPr>
            <a:cxnSpLocks/>
            <a:stCxn id="21" idx="4"/>
            <a:endCxn id="25" idx="0"/>
          </p:cNvCxnSpPr>
          <p:nvPr/>
        </p:nvCxnSpPr>
        <p:spPr>
          <a:xfrm flipH="1">
            <a:off x="7337353" y="5187424"/>
            <a:ext cx="5819" cy="315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9C48F9B3-A167-37DF-2F6E-ED511E8AF7A4}"/>
              </a:ext>
            </a:extLst>
          </p:cNvPr>
          <p:cNvSpPr/>
          <p:nvPr/>
        </p:nvSpPr>
        <p:spPr>
          <a:xfrm>
            <a:off x="6422953" y="550289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End</a:t>
            </a:r>
          </a:p>
        </p:txBody>
      </p:sp>
      <p:cxnSp>
        <p:nvCxnSpPr>
          <p:cNvPr id="27" name="Straight Arrow Connector 26">
            <a:extLst>
              <a:ext uri="{FF2B5EF4-FFF2-40B4-BE49-F238E27FC236}">
                <a16:creationId xmlns:a16="http://schemas.microsoft.com/office/drawing/2014/main" id="{782C2DAE-6095-7E66-F062-9CD6C9201859}"/>
              </a:ext>
            </a:extLst>
          </p:cNvPr>
          <p:cNvCxnSpPr>
            <a:stCxn id="7" idx="2"/>
            <a:endCxn id="12" idx="6"/>
          </p:cNvCxnSpPr>
          <p:nvPr/>
        </p:nvCxnSpPr>
        <p:spPr>
          <a:xfrm flipH="1">
            <a:off x="8204201" y="2700311"/>
            <a:ext cx="967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7DDBBFC-627E-0AE8-0EC3-7998646DBFB5}"/>
              </a:ext>
            </a:extLst>
          </p:cNvPr>
          <p:cNvCxnSpPr>
            <a:stCxn id="13" idx="6"/>
            <a:endCxn id="16" idx="2"/>
          </p:cNvCxnSpPr>
          <p:nvPr/>
        </p:nvCxnSpPr>
        <p:spPr>
          <a:xfrm>
            <a:off x="8204201" y="3869647"/>
            <a:ext cx="967771" cy="21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9441"/>
            <a:ext cx="9745589" cy="4822825"/>
          </a:xfrm>
          <a:prstGeom prst="rect">
            <a:avLst/>
          </a:prstGeom>
        </p:spPr>
        <p:txBody>
          <a:bodyPr lIns="91440" tIns="45720" rIns="91440" bIns="45720" anchor="t"/>
          <a:lstStyle/>
          <a:p>
            <a:pPr marL="0" indent="0" algn="just">
              <a:buNone/>
            </a:pPr>
            <a:r>
              <a:rPr lang="en-US" sz="1200" b="0" i="0" dirty="0">
                <a:effectLst/>
                <a:latin typeface="Abadi" panose="020B0604020104020204" pitchFamily="34" charset="0"/>
              </a:rPr>
              <a:t>In the exploration and preparation of the SpaceX Falcon 9 landing dataset, several charts were plotted to gain insights into the factors influencing the success of first stage landings. </a:t>
            </a:r>
          </a:p>
          <a:p>
            <a:r>
              <a:rPr lang="en-US" sz="1200" b="1" i="0" dirty="0">
                <a:effectLst/>
                <a:latin typeface="Abadi" panose="020B0604020104020204" pitchFamily="34" charset="0"/>
              </a:rPr>
              <a:t>Flight Number vs. Payload Mass</a:t>
            </a:r>
            <a:r>
              <a:rPr lang="en-US" sz="1200" b="0" i="0" dirty="0">
                <a:effectLst/>
                <a:latin typeface="Abadi" panose="020B0604020104020204" pitchFamily="34" charset="0"/>
              </a:rPr>
              <a:t>: This chart was plotted to visualize the relationship between the flight number (indicating continuous launch attempts) and the payload mass. It helps in understanding if there's any correlation between these variables and the success of the landing.</a:t>
            </a:r>
          </a:p>
          <a:p>
            <a:r>
              <a:rPr lang="en-US" sz="1200" b="1" i="0" dirty="0">
                <a:effectLst/>
                <a:latin typeface="Abadi" panose="020B0604020104020204" pitchFamily="34" charset="0"/>
              </a:rPr>
              <a:t>Flight Number vs. Launch Site</a:t>
            </a:r>
            <a:r>
              <a:rPr lang="en-US" sz="1200" b="0" i="0" dirty="0">
                <a:effectLst/>
                <a:latin typeface="Abadi" panose="020B0604020104020204" pitchFamily="34" charset="0"/>
              </a:rPr>
              <a:t>: By plotting Flight Number against Launch Site, we aimed to analyze the success rates of launches from different sites. This visualization helps in identifying any patterns or trends related to launch success across different sites.</a:t>
            </a:r>
          </a:p>
          <a:p>
            <a:r>
              <a:rPr lang="en-US" sz="1200" b="1" i="0" dirty="0">
                <a:effectLst/>
                <a:latin typeface="Abadi" panose="020B0604020104020204" pitchFamily="34" charset="0"/>
              </a:rPr>
              <a:t>Payload vs. Launch Site</a:t>
            </a:r>
            <a:r>
              <a:rPr lang="en-US" sz="1200" b="0" i="0" dirty="0">
                <a:effectLst/>
                <a:latin typeface="Abadi" panose="020B0604020104020204" pitchFamily="34" charset="0"/>
              </a:rPr>
              <a:t>: This scatter plot was created to explore the relationship between the payload mass and the launch site. It helps in understanding if certain launch sites have restrictions or preferences regarding payload mass, which may affect landing success.</a:t>
            </a:r>
          </a:p>
          <a:p>
            <a:r>
              <a:rPr lang="en-US" sz="1200" b="1" i="0" dirty="0">
                <a:effectLst/>
                <a:latin typeface="Abadi" panose="020B0604020104020204" pitchFamily="34" charset="0"/>
              </a:rPr>
              <a:t>Success Rate of Each Orbit Type</a:t>
            </a:r>
            <a:r>
              <a:rPr lang="en-US" sz="1200" b="0" i="0" dirty="0">
                <a:effectLst/>
                <a:latin typeface="Abadi" panose="020B0604020104020204" pitchFamily="34" charset="0"/>
              </a:rPr>
              <a:t>: A bar chart was plotted to visualize the success rates of different orbit types. This helps in identifying which orbits have higher success rates and which ones are more challenging for successful landings.</a:t>
            </a:r>
          </a:p>
          <a:p>
            <a:r>
              <a:rPr lang="en-US" sz="1200" b="1" i="0" dirty="0">
                <a:effectLst/>
                <a:latin typeface="Abadi" panose="020B0604020104020204" pitchFamily="34" charset="0"/>
              </a:rPr>
              <a:t>Flight Number vs. Orbit Type</a:t>
            </a:r>
            <a:r>
              <a:rPr lang="en-US" sz="1200" b="0" i="0" dirty="0">
                <a:effectLst/>
                <a:latin typeface="Abadi" panose="020B0604020104020204" pitchFamily="34" charset="0"/>
              </a:rPr>
              <a:t>: By plotting Flight Number against Orbit Type, we aimed to analyze the relationship between the number of flights and the type of orbit. This visualization helps in understanding if there's any correlation between the frequency of flights and the success of landing in specific orbit types.</a:t>
            </a:r>
          </a:p>
          <a:p>
            <a:r>
              <a:rPr lang="en-US" sz="1200" b="1" i="0" dirty="0">
                <a:effectLst/>
                <a:latin typeface="Abadi" panose="020B0604020104020204" pitchFamily="34" charset="0"/>
              </a:rPr>
              <a:t>Payload vs. Orbit Type</a:t>
            </a:r>
            <a:r>
              <a:rPr lang="en-US" sz="1200" b="0" i="0" dirty="0">
                <a:effectLst/>
                <a:latin typeface="Abadi" panose="020B0604020104020204" pitchFamily="34" charset="0"/>
              </a:rPr>
              <a:t>: Similar to Flight Number vs. Orbit Type, this scatter plot explores the relationship between payload mass and orbit type. It helps in identifying any trends or patterns related to payload mass and the success of landing in different orbit types.</a:t>
            </a:r>
          </a:p>
          <a:p>
            <a:r>
              <a:rPr lang="en-US" sz="1200" b="1" i="0" dirty="0">
                <a:effectLst/>
                <a:latin typeface="Abadi" panose="020B0604020104020204" pitchFamily="34" charset="0"/>
              </a:rPr>
              <a:t>Launch Success Yearly Trend</a:t>
            </a:r>
            <a:r>
              <a:rPr lang="en-US" sz="1200" b="0" i="0" dirty="0">
                <a:effectLst/>
                <a:latin typeface="Abadi" panose="020B0604020104020204" pitchFamily="34" charset="0"/>
              </a:rPr>
              <a:t>: A line chart was plotted to visualize the average launch success rate over the years. This helps in understanding the overall trend of launch success and if there are any significant changes or improvements over time.</a:t>
            </a:r>
          </a:p>
          <a:p>
            <a:pPr marL="0" indent="0" algn="just">
              <a:buNone/>
            </a:pPr>
            <a:r>
              <a:rPr lang="en-US" sz="1200" b="0" i="0" dirty="0">
                <a:effectLst/>
                <a:latin typeface="Abadi" panose="020B0604020104020204" pitchFamily="34" charset="0"/>
              </a:rPr>
              <a:t>These charts were used to explore various factors such as flight number, payload mass, launch site, orbit type, and launch year, and their potential impact on the success of Falcon 9 first stage landings. Through visual analysis of these relationships, we gain insights that can inform feature engineering and predictive modeling tasks.</a:t>
            </a:r>
          </a:p>
          <a:p>
            <a:pPr marL="0" indent="0" algn="just">
              <a:buNone/>
            </a:pPr>
            <a:r>
              <a:rPr lang="en-US" sz="1200" b="0" i="0" dirty="0">
                <a:effectLst/>
                <a:hlinkClick r:id="rId4"/>
              </a:rPr>
              <a:t>https://github.com/DenisSRemo/Coursera/tree/main/Applied%20Data%20Science%20Capstone</a:t>
            </a:r>
            <a:endParaRPr lang="en-US" sz="1200" b="0" i="0" dirty="0">
              <a:effectLst/>
            </a:endParaRPr>
          </a:p>
          <a:p>
            <a:endParaRPr lang="en-US" sz="1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515601" cy="4351338"/>
          </a:xfrm>
          <a:prstGeom prst="rect">
            <a:avLst/>
          </a:prstGeom>
        </p:spPr>
        <p:txBody>
          <a:bodyPr lIns="91440" tIns="45720" rIns="91440" bIns="45720" anchor="t"/>
          <a:lstStyle/>
          <a:p>
            <a:pPr marL="0" indent="0" algn="l">
              <a:buNone/>
            </a:pPr>
            <a:endParaRPr lang="en-US" sz="1000" b="0" i="0" dirty="0">
              <a:effectLst/>
            </a:endParaRPr>
          </a:p>
          <a:p>
            <a:pPr algn="just"/>
            <a:r>
              <a:rPr lang="en-US" sz="1200" b="1" i="0" dirty="0">
                <a:effectLst/>
                <a:latin typeface="Abadi" panose="020B0604020104020204" pitchFamily="34" charset="0"/>
              </a:rPr>
              <a:t>Unique Launch Sites:</a:t>
            </a:r>
            <a:r>
              <a:rPr lang="en-US" sz="1200" b="0" i="0" dirty="0">
                <a:effectLst/>
                <a:latin typeface="Abadi" panose="020B0604020104020204" pitchFamily="34" charset="0"/>
              </a:rPr>
              <a:t> Display the names of the unique launch sites in the space mission.</a:t>
            </a:r>
          </a:p>
          <a:p>
            <a:pPr algn="just"/>
            <a:r>
              <a:rPr lang="en-US" sz="1200" b="1" i="0" dirty="0">
                <a:effectLst/>
                <a:latin typeface="Abadi" panose="020B0604020104020204" pitchFamily="34" charset="0"/>
              </a:rPr>
              <a:t>Launch Sites Beginning with 'CCA':</a:t>
            </a:r>
            <a:r>
              <a:rPr lang="en-US" sz="1200" b="0" i="0" dirty="0">
                <a:effectLst/>
                <a:latin typeface="Abadi" panose="020B0604020104020204" pitchFamily="34" charset="0"/>
              </a:rPr>
              <a:t> Display 5 records where launch sites begin with the string 'CCA'.</a:t>
            </a:r>
          </a:p>
          <a:p>
            <a:pPr algn="just"/>
            <a:r>
              <a:rPr lang="en-US" sz="1200" b="1" i="0" dirty="0">
                <a:effectLst/>
                <a:latin typeface="Abadi" panose="020B0604020104020204" pitchFamily="34" charset="0"/>
              </a:rPr>
              <a:t>Total Payload Mass by NASA (CRS):</a:t>
            </a:r>
            <a:r>
              <a:rPr lang="en-US" sz="1200" b="0" i="0" dirty="0">
                <a:effectLst/>
                <a:latin typeface="Abadi" panose="020B0604020104020204" pitchFamily="34" charset="0"/>
              </a:rPr>
              <a:t> Show the total payload mass carried by boosters launched by NASA (CRS).</a:t>
            </a:r>
          </a:p>
          <a:p>
            <a:pPr algn="just"/>
            <a:r>
              <a:rPr lang="en-US" sz="1200" b="1" i="0" dirty="0">
                <a:effectLst/>
                <a:latin typeface="Abadi" panose="020B0604020104020204" pitchFamily="34" charset="0"/>
              </a:rPr>
              <a:t>Average Payload Mass of Booster F9 v1.1:</a:t>
            </a:r>
            <a:r>
              <a:rPr lang="en-US" sz="1200" b="0" i="0" dirty="0">
                <a:effectLst/>
                <a:latin typeface="Abadi" panose="020B0604020104020204" pitchFamily="34" charset="0"/>
              </a:rPr>
              <a:t> Determine the average payload mass carried by booster version F9 v1.1.</a:t>
            </a:r>
          </a:p>
          <a:p>
            <a:pPr algn="just"/>
            <a:r>
              <a:rPr lang="en-US" sz="1200" b="1" i="0" dirty="0">
                <a:effectLst/>
                <a:latin typeface="Abadi" panose="020B0604020104020204" pitchFamily="34" charset="0"/>
              </a:rPr>
              <a:t>Date of First Successful Ground Pad Landing:</a:t>
            </a:r>
            <a:r>
              <a:rPr lang="en-US" sz="1200" b="0" i="0" dirty="0">
                <a:effectLst/>
                <a:latin typeface="Abadi" panose="020B0604020104020204" pitchFamily="34" charset="0"/>
              </a:rPr>
              <a:t> List the date when the first successful landing outcome in ground pad was achieved.</a:t>
            </a:r>
          </a:p>
          <a:p>
            <a:pPr algn="just"/>
            <a:r>
              <a:rPr lang="en-US" sz="1200" b="1" i="0" dirty="0">
                <a:effectLst/>
                <a:latin typeface="Abadi" panose="020B0604020104020204" pitchFamily="34" charset="0"/>
              </a:rPr>
              <a:t>Boosters with Success in Drone Ship:</a:t>
            </a:r>
            <a:r>
              <a:rPr lang="en-US" sz="1200" b="0" i="0" dirty="0">
                <a:effectLst/>
                <a:latin typeface="Abadi" panose="020B0604020104020204" pitchFamily="34" charset="0"/>
              </a:rPr>
              <a:t> List the names of boosters with success in drone ship and payload mass greater than 4000 but less than 6000.</a:t>
            </a:r>
          </a:p>
          <a:p>
            <a:pPr algn="just"/>
            <a:r>
              <a:rPr lang="en-US" sz="1200" b="1" i="0" dirty="0">
                <a:effectLst/>
                <a:latin typeface="Abadi" panose="020B0604020104020204" pitchFamily="34" charset="0"/>
              </a:rPr>
              <a:t>Mission Outcomes Count:</a:t>
            </a:r>
            <a:r>
              <a:rPr lang="en-US" sz="1200" b="0" i="0" dirty="0">
                <a:effectLst/>
                <a:latin typeface="Abadi" panose="020B0604020104020204" pitchFamily="34" charset="0"/>
              </a:rPr>
              <a:t> Display the total number of successful and failure mission outcomes.</a:t>
            </a:r>
          </a:p>
          <a:p>
            <a:pPr algn="just"/>
            <a:r>
              <a:rPr lang="en-US" sz="1200" b="1" i="0" dirty="0">
                <a:effectLst/>
                <a:latin typeface="Abadi" panose="020B0604020104020204" pitchFamily="34" charset="0"/>
              </a:rPr>
              <a:t>Booster Versions with Maximum Payload:</a:t>
            </a:r>
            <a:r>
              <a:rPr lang="en-US" sz="1200" b="0" i="0" dirty="0">
                <a:effectLst/>
                <a:latin typeface="Abadi" panose="020B0604020104020204" pitchFamily="34" charset="0"/>
              </a:rPr>
              <a:t> List the names of booster versions that have carried the maximum payload mass using a subquery.</a:t>
            </a:r>
          </a:p>
          <a:p>
            <a:pPr algn="just"/>
            <a:r>
              <a:rPr lang="en-US" sz="1200" b="1" i="0" dirty="0">
                <a:effectLst/>
                <a:latin typeface="Abadi" panose="020B0604020104020204" pitchFamily="34" charset="0"/>
              </a:rPr>
              <a:t>Failure Landing Outcomes in 2015:</a:t>
            </a:r>
            <a:r>
              <a:rPr lang="en-US" sz="1200" b="0" i="0" dirty="0">
                <a:effectLst/>
                <a:latin typeface="Abadi" panose="020B0604020104020204" pitchFamily="34" charset="0"/>
              </a:rPr>
              <a:t> List records displaying month names, failure landing outcomes in drone ship, booster versions, and launch sites for the months in the year 2015.</a:t>
            </a:r>
          </a:p>
          <a:p>
            <a:pPr algn="just"/>
            <a:r>
              <a:rPr lang="en-US" sz="1200" b="1" i="0" dirty="0">
                <a:effectLst/>
                <a:latin typeface="Abadi" panose="020B0604020104020204" pitchFamily="34" charset="0"/>
              </a:rPr>
              <a:t>Ranked Landing Outcomes:</a:t>
            </a:r>
            <a:r>
              <a:rPr lang="en-US" sz="1200" b="0" i="0" dirty="0">
                <a:effectLst/>
                <a:latin typeface="Abadi" panose="020B0604020104020204" pitchFamily="34" charset="0"/>
              </a:rPr>
              <a:t> Rank the count of landing outcomes (e.g., Failure (drone ship) or Success (ground pad)) between the dates 2010-06-04 and 2017-03-20 in descending order.</a:t>
            </a:r>
          </a:p>
          <a:p>
            <a:pPr marL="0" indent="0" algn="just">
              <a:buNone/>
            </a:pPr>
            <a:r>
              <a:rPr lang="en-US" sz="1200" b="0" i="0" dirty="0">
                <a:effectLst/>
                <a:latin typeface="Abadi" panose="020B0604020104020204" pitchFamily="34" charset="0"/>
              </a:rPr>
              <a:t>These queries offer valuable insights into various aspects of SpaceX missions, including launch sites, payload masses, landing outcomes, and booster versions. </a:t>
            </a:r>
          </a:p>
          <a:p>
            <a:pPr marL="0" indent="0" algn="just">
              <a:buNone/>
            </a:pPr>
            <a:r>
              <a:rPr lang="en-US" sz="1200" b="0" i="0" dirty="0">
                <a:effectLst/>
                <a:hlinkClick r:id="rId4"/>
              </a:rPr>
              <a:t>https://github.com/DenisSRemo/Coursera/tree/main/Applied%20Data%20Science%20Capstone</a:t>
            </a:r>
            <a:endParaRPr lang="en-US" sz="1200" b="0" i="0" dirty="0">
              <a:effectLst/>
            </a:endParaRPr>
          </a:p>
          <a:p>
            <a:pPr marL="0" indent="0" algn="just">
              <a:buNone/>
            </a:pPr>
            <a:endParaRPr lang="en-US" sz="1200" b="0" i="0" dirty="0">
              <a:effectLst/>
              <a:latin typeface="Abadi" panose="020B0604020104020204" pitchFamily="34" charset="0"/>
            </a:endParaRPr>
          </a:p>
          <a:p>
            <a:endParaRPr lang="en-US" sz="1000" dirty="0"/>
          </a:p>
          <a:p>
            <a:endParaRPr lang="en-US" sz="1000" dirty="0"/>
          </a:p>
          <a:p>
            <a:endParaRPr lang="en-US" sz="1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lgn="just">
              <a:buNone/>
            </a:pPr>
            <a:r>
              <a:rPr lang="en-US" sz="1200" b="0" i="0" dirty="0">
                <a:effectLst/>
                <a:latin typeface="Abadi" panose="020B0604020104020204" pitchFamily="34" charset="0"/>
              </a:rPr>
              <a:t>In this notebook, I created and added several map objects to a folium map:</a:t>
            </a:r>
          </a:p>
          <a:p>
            <a:r>
              <a:rPr lang="en-US" sz="1200" b="1" i="0" dirty="0">
                <a:effectLst/>
                <a:latin typeface="Abadi" panose="020B0604020104020204" pitchFamily="34" charset="0"/>
              </a:rPr>
              <a:t>Markers</a:t>
            </a:r>
            <a:r>
              <a:rPr lang="en-US" sz="1200" b="0" i="0" dirty="0">
                <a:effectLst/>
                <a:latin typeface="Abadi" panose="020B0604020104020204" pitchFamily="34" charset="0"/>
              </a:rPr>
              <a:t>: Markers were added to represent each launch site on the map. Each marker was placed at the coordinates of the launch site and labeled with the site's name. Additionally, markers were used to indicate the location of specific points of interest, such as coastlines, railways, highways, and cities.</a:t>
            </a:r>
          </a:p>
          <a:p>
            <a:r>
              <a:rPr lang="en-US" sz="1200" b="1" i="0" dirty="0">
                <a:effectLst/>
                <a:latin typeface="Abadi" panose="020B0604020104020204" pitchFamily="34" charset="0"/>
              </a:rPr>
              <a:t>Circles</a:t>
            </a:r>
            <a:r>
              <a:rPr lang="en-US" sz="1200" b="0" i="0" dirty="0">
                <a:effectLst/>
                <a:latin typeface="Abadi" panose="020B0604020104020204" pitchFamily="34" charset="0"/>
              </a:rPr>
              <a:t>: Circles were added to highlight the general area around each launch site. These circles were centered at the launch site coordinates and had a fixed radius to visually represent the proximity of the launch site.</a:t>
            </a:r>
          </a:p>
          <a:p>
            <a:r>
              <a:rPr lang="en-US" sz="1200" b="1" i="0" dirty="0">
                <a:effectLst/>
                <a:latin typeface="Abadi" panose="020B0604020104020204" pitchFamily="34" charset="0"/>
              </a:rPr>
              <a:t>Marker Clusters</a:t>
            </a:r>
            <a:r>
              <a:rPr lang="en-US" sz="1200" b="0" i="0" dirty="0">
                <a:effectLst/>
                <a:latin typeface="Abadi" panose="020B0604020104020204" pitchFamily="34" charset="0"/>
              </a:rPr>
              <a:t>: Marker clusters were used to group multiple markers that shared the same coordinates. This helped prevent overcrowding on the map when displaying numerous launch outcomes (success or failure) for each site.</a:t>
            </a:r>
          </a:p>
          <a:p>
            <a:r>
              <a:rPr lang="en-US" sz="1200" b="1" i="0" dirty="0">
                <a:effectLst/>
                <a:latin typeface="Abadi" panose="020B0604020104020204" pitchFamily="34" charset="0"/>
              </a:rPr>
              <a:t>Lines (Polylines</a:t>
            </a:r>
            <a:r>
              <a:rPr lang="en-US" sz="1200" b="0" i="0" dirty="0">
                <a:effectLst/>
                <a:latin typeface="Abadi" panose="020B0604020104020204" pitchFamily="34" charset="0"/>
              </a:rPr>
              <a:t>): Lines were drawn between the launch sites and various proximities, such as coastlines, railways, highways, and cities. These lines visually represented the distances between the launch sites and their proximities, providing insights into spatial relationships.</a:t>
            </a:r>
          </a:p>
          <a:p>
            <a:pPr marL="0" indent="0" algn="l">
              <a:buNone/>
            </a:pPr>
            <a:r>
              <a:rPr lang="en-US" sz="1200" b="0" i="0" dirty="0">
                <a:effectLst/>
                <a:latin typeface="Abadi" panose="020B0604020104020204" pitchFamily="34" charset="0"/>
              </a:rPr>
              <a:t>These map objects were added to enhance the visualization and analysis of launch site locations, launch outcomes, and distances to proximities. By incorporating markers, circles, marker clusters, and lines, the folium map provided a comprehensive view of the spatial distribution and characteristics of the launch sites and their surroundings.</a:t>
            </a:r>
          </a:p>
          <a:p>
            <a:pPr marL="0" indent="0" algn="just">
              <a:buNone/>
            </a:pPr>
            <a:r>
              <a:rPr lang="en-US" sz="1200" b="0" i="0" dirty="0">
                <a:effectLst/>
                <a:hlinkClick r:id="rId3"/>
              </a:rPr>
              <a:t>https://github.com/DenisSRemo/Coursera/tree/main/Applied%20Data%20Science%20Capstone</a:t>
            </a:r>
            <a:endParaRPr lang="en-US" sz="1200" b="0" i="0" dirty="0">
              <a:effectLst/>
            </a:endParaRPr>
          </a:p>
          <a:p>
            <a:endParaRPr lang="en-US" sz="1000" dirty="0"/>
          </a:p>
          <a:p>
            <a:endParaRPr lang="en-US" sz="1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Content Placeholder 4">
            <a:extLst>
              <a:ext uri="{FF2B5EF4-FFF2-40B4-BE49-F238E27FC236}">
                <a16:creationId xmlns:a16="http://schemas.microsoft.com/office/drawing/2014/main" id="{5F939955-E59A-0109-0448-987CF84C9CA3}"/>
              </a:ext>
            </a:extLst>
          </p:cNvPr>
          <p:cNvSpPr txBox="1">
            <a:spLocks/>
          </p:cNvSpPr>
          <p:nvPr/>
        </p:nvSpPr>
        <p:spPr>
          <a:xfrm>
            <a:off x="703335" y="1401338"/>
            <a:ext cx="10515600" cy="52756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1200" b="0" i="0" dirty="0">
                <a:effectLst/>
                <a:latin typeface="Abadi" panose="020B0604020104020204" pitchFamily="34" charset="0"/>
              </a:rPr>
              <a:t>The dashboard includes the following plots/graphs and interactions:</a:t>
            </a:r>
          </a:p>
          <a:p>
            <a:r>
              <a:rPr lang="en-US" sz="1200" b="1" i="0" dirty="0">
                <a:effectLst/>
                <a:latin typeface="Abadi" panose="020B0604020104020204" pitchFamily="34" charset="0"/>
              </a:rPr>
              <a:t>Dropdown List for Launch Site Selection:</a:t>
            </a:r>
            <a:endParaRPr lang="en-US" sz="1200" b="0" i="0" dirty="0">
              <a:effectLst/>
              <a:latin typeface="Abadi" panose="020B0604020104020204" pitchFamily="34" charset="0"/>
            </a:endParaRPr>
          </a:p>
          <a:p>
            <a:pPr marL="742950" lvl="1" indent="-285750" algn="l">
              <a:buFont typeface="+mj-lt"/>
              <a:buAutoNum type="arabicPeriod"/>
            </a:pPr>
            <a:r>
              <a:rPr lang="en-US" sz="1200" b="0" i="0" dirty="0">
                <a:effectLst/>
                <a:latin typeface="Abadi" panose="020B0604020104020204" pitchFamily="34" charset="0"/>
              </a:rPr>
              <a:t>Allows the user to select a specific launch site or view data for all sites.</a:t>
            </a:r>
          </a:p>
          <a:p>
            <a:pPr marL="742950" lvl="1" indent="-285750" algn="l">
              <a:buFont typeface="+mj-lt"/>
              <a:buAutoNum type="arabicPeriod"/>
            </a:pPr>
            <a:r>
              <a:rPr lang="en-US" sz="1200" b="0" i="0" dirty="0">
                <a:effectLst/>
                <a:latin typeface="Abadi" panose="020B0604020104020204" pitchFamily="34" charset="0"/>
              </a:rPr>
              <a:t>Dropdown selection updates the pie chart and scatter chart accordingly.</a:t>
            </a:r>
          </a:p>
          <a:p>
            <a:r>
              <a:rPr lang="en-US" sz="1200" b="1" i="0" dirty="0">
                <a:effectLst/>
                <a:latin typeface="Abadi" panose="020B0604020104020204" pitchFamily="34" charset="0"/>
              </a:rPr>
              <a:t>Pie Chart Showing Successful Launches:</a:t>
            </a:r>
            <a:endParaRPr lang="en-US" sz="1200" b="0" i="0" dirty="0">
              <a:effectLst/>
              <a:latin typeface="Abadi" panose="020B0604020104020204" pitchFamily="34" charset="0"/>
            </a:endParaRPr>
          </a:p>
          <a:p>
            <a:pPr marL="742950" lvl="1" indent="-285750" algn="l">
              <a:buFont typeface="+mj-lt"/>
              <a:buAutoNum type="arabicPeriod"/>
            </a:pPr>
            <a:r>
              <a:rPr lang="en-US" sz="1200" b="0" i="0" dirty="0">
                <a:effectLst/>
                <a:latin typeface="Abadi" panose="020B0604020104020204" pitchFamily="34" charset="0"/>
              </a:rPr>
              <a:t>Displays the total count of successful launches for all sites or a specific site.</a:t>
            </a:r>
          </a:p>
          <a:p>
            <a:pPr marL="742950" lvl="1" indent="-285750" algn="l">
              <a:buFont typeface="+mj-lt"/>
              <a:buAutoNum type="arabicPeriod"/>
            </a:pPr>
            <a:r>
              <a:rPr lang="en-US" sz="1200" b="0" i="0" dirty="0">
                <a:effectLst/>
                <a:latin typeface="Abadi" panose="020B0604020104020204" pitchFamily="34" charset="0"/>
              </a:rPr>
              <a:t>Provides a visual representation of the success rate of launches.</a:t>
            </a:r>
          </a:p>
          <a:p>
            <a:r>
              <a:rPr lang="en-US" sz="1200" b="1" i="0" dirty="0">
                <a:effectLst/>
                <a:latin typeface="Abadi" panose="020B0604020104020204" pitchFamily="34" charset="0"/>
              </a:rPr>
              <a:t>Slider for Payload Range Selection:</a:t>
            </a:r>
            <a:endParaRPr lang="en-US" sz="1200" b="0" i="0" dirty="0">
              <a:effectLst/>
              <a:latin typeface="Abadi" panose="020B0604020104020204" pitchFamily="34" charset="0"/>
            </a:endParaRPr>
          </a:p>
          <a:p>
            <a:pPr marL="742950" lvl="1" indent="-285750" algn="l">
              <a:buFont typeface="+mj-lt"/>
              <a:buAutoNum type="arabicPeriod"/>
            </a:pPr>
            <a:r>
              <a:rPr lang="en-US" sz="1200" b="0" i="0" dirty="0">
                <a:effectLst/>
                <a:latin typeface="Abadi" panose="020B0604020104020204" pitchFamily="34" charset="0"/>
              </a:rPr>
              <a:t>Allows the user to select a range of payload masses (in kilograms).</a:t>
            </a:r>
          </a:p>
          <a:p>
            <a:pPr marL="742950" lvl="1" indent="-285750" algn="l">
              <a:buFont typeface="+mj-lt"/>
              <a:buAutoNum type="arabicPeriod"/>
            </a:pPr>
            <a:r>
              <a:rPr lang="en-US" sz="1200" b="0" i="0" dirty="0">
                <a:effectLst/>
                <a:latin typeface="Abadi" panose="020B0604020104020204" pitchFamily="34" charset="0"/>
              </a:rPr>
              <a:t>Slider interaction filters the data shown in the scatter chart based on the selected payload range.</a:t>
            </a:r>
          </a:p>
          <a:p>
            <a:r>
              <a:rPr lang="en-US" sz="1200" b="1" i="0" dirty="0">
                <a:effectLst/>
                <a:latin typeface="Abadi" panose="020B0604020104020204" pitchFamily="34" charset="0"/>
              </a:rPr>
              <a:t>Scatter Chart Showing Payload vs. Launch Success:</a:t>
            </a:r>
            <a:endParaRPr lang="en-US" sz="1200" b="0" i="0" dirty="0">
              <a:effectLst/>
              <a:latin typeface="Abadi" panose="020B0604020104020204" pitchFamily="34" charset="0"/>
            </a:endParaRPr>
          </a:p>
          <a:p>
            <a:pPr marL="742950" lvl="1" indent="-285750" algn="l">
              <a:buFont typeface="+mj-lt"/>
              <a:buAutoNum type="arabicPeriod"/>
            </a:pPr>
            <a:r>
              <a:rPr lang="en-US" sz="1200" b="0" i="0" dirty="0">
                <a:effectLst/>
                <a:latin typeface="Abadi" panose="020B0604020104020204" pitchFamily="34" charset="0"/>
              </a:rPr>
              <a:t>Illustrates the correlation between payload mass and launch success.</a:t>
            </a:r>
          </a:p>
          <a:p>
            <a:pPr marL="742950" lvl="1" indent="-285750" algn="l">
              <a:buFont typeface="+mj-lt"/>
              <a:buAutoNum type="arabicPeriod"/>
            </a:pPr>
            <a:r>
              <a:rPr lang="en-US" sz="1200" b="0" i="0" dirty="0">
                <a:effectLst/>
                <a:latin typeface="Abadi" panose="020B0604020104020204" pitchFamily="34" charset="0"/>
              </a:rPr>
              <a:t>Displays the outcome (success or failure) of launches based on payload mass and launch site.</a:t>
            </a:r>
          </a:p>
          <a:p>
            <a:pPr marL="742950" lvl="1" indent="-285750" algn="l">
              <a:buFont typeface="+mj-lt"/>
              <a:buAutoNum type="arabicPeriod"/>
            </a:pPr>
            <a:r>
              <a:rPr lang="en-US" sz="1200" b="0" i="0" dirty="0">
                <a:effectLst/>
                <a:latin typeface="Abadi" panose="020B0604020104020204" pitchFamily="34" charset="0"/>
              </a:rPr>
              <a:t>Enables users to observe if there's any relationship between payload mass and launch success.</a:t>
            </a:r>
          </a:p>
          <a:p>
            <a:pPr marL="0" indent="0" algn="just">
              <a:buNone/>
            </a:pPr>
            <a:r>
              <a:rPr lang="en-US" sz="1200" b="0" i="0" dirty="0">
                <a:effectLst/>
                <a:latin typeface="Abadi" panose="020B0604020104020204" pitchFamily="34" charset="0"/>
              </a:rPr>
              <a:t>These plots and interactions were added to provide users with a comprehensive understanding of SpaceX launch records. The dropdown list enables users to focus on specific launch sites or view aggregated data for all sites. The pie chart gives a quick overview of the success rate, while the scatter chart allows users to explore the relationship between payload mass and launch success across different sites and payload ranges. The slider enhances user interaction by enabling them to dynamically filter the data based on payload mass, allowing for more detailed analysis. Overall, these plots and interactions offer insights into SpaceX launch performance and allow users to explore the data interactively.</a:t>
            </a:r>
          </a:p>
          <a:p>
            <a:pPr marL="0" indent="0" algn="just">
              <a:buFont typeface="Arial" panose="020B0604020202020204" pitchFamily="34" charset="0"/>
              <a:buNone/>
            </a:pPr>
            <a:endParaRPr lang="en-US" sz="1200" dirty="0">
              <a:latin typeface="Abadi" panose="020B0604020104020204" pitchFamily="34" charset="0"/>
            </a:endParaRPr>
          </a:p>
          <a:p>
            <a:pPr marL="0" indent="0" algn="just">
              <a:buNone/>
            </a:pPr>
            <a:r>
              <a:rPr lang="en-US" sz="1200" b="0" i="0" dirty="0">
                <a:effectLst/>
                <a:hlinkClick r:id="rId3"/>
              </a:rPr>
              <a:t>https://github.com/DenisSRemo/Coursera/tree/main/Applied%20Data%20Science%20Capstone</a:t>
            </a:r>
            <a:endParaRPr lang="en-US" sz="1200" b="0" i="0" dirty="0">
              <a:effectLst/>
            </a:endParaRPr>
          </a:p>
          <a:p>
            <a:endParaRPr lang="en-US" sz="1200" dirty="0">
              <a:latin typeface="Abadi" panose="020B0604020104020204" pitchFamily="34" charset="0"/>
            </a:endParaRPr>
          </a:p>
          <a:p>
            <a:endParaRPr lang="en-US" sz="1200" dirty="0">
              <a:latin typeface="Abadi" panose="020B0604020104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4923" y="1291795"/>
            <a:ext cx="7607178" cy="5423330"/>
          </a:xfrm>
          <a:prstGeom prst="rect">
            <a:avLst/>
          </a:prstGeom>
        </p:spPr>
        <p:txBody>
          <a:bodyPr>
            <a:noAutofit/>
          </a:bodyPr>
          <a:lstStyle/>
          <a:p>
            <a:r>
              <a:rPr lang="en-US" sz="1100" b="1" i="0" dirty="0">
                <a:effectLst/>
                <a:latin typeface="Abadi" panose="020B0604020104020204" pitchFamily="34" charset="0"/>
              </a:rPr>
              <a:t>Data Collection</a:t>
            </a:r>
            <a:r>
              <a:rPr lang="en-US" sz="1100" b="0" i="0" dirty="0">
                <a:effectLst/>
                <a:latin typeface="Abadi" panose="020B0604020104020204" pitchFamily="34" charset="0"/>
              </a:rPr>
              <a:t>: Gathered relevant data from diverse sources.</a:t>
            </a:r>
          </a:p>
          <a:p>
            <a:r>
              <a:rPr lang="en-US" sz="1100" b="1" i="0" dirty="0">
                <a:effectLst/>
                <a:latin typeface="Abadi" panose="020B0604020104020204" pitchFamily="34" charset="0"/>
              </a:rPr>
              <a:t>Data Preprocessing</a:t>
            </a:r>
            <a:r>
              <a:rPr lang="en-US" sz="1100" b="0" i="0" dirty="0">
                <a:effectLst/>
                <a:latin typeface="Abadi" panose="020B0604020104020204" pitchFamily="34" charset="0"/>
              </a:rPr>
              <a:t>: Cleaned and preprocessed the data to handle missing values, outliers, and inconsistencies.</a:t>
            </a:r>
          </a:p>
          <a:p>
            <a:r>
              <a:rPr lang="en-US" sz="1100" b="1" i="0" dirty="0">
                <a:effectLst/>
                <a:latin typeface="Abadi" panose="020B0604020104020204" pitchFamily="34" charset="0"/>
              </a:rPr>
              <a:t>Feature Engineering</a:t>
            </a:r>
            <a:r>
              <a:rPr lang="en-US" sz="1100" b="0" i="0" dirty="0">
                <a:effectLst/>
                <a:latin typeface="Abadi" panose="020B0604020104020204" pitchFamily="34" charset="0"/>
              </a:rPr>
              <a:t>: Extracted informative features and transformed them into a suitable format for modeling.</a:t>
            </a:r>
          </a:p>
          <a:p>
            <a:r>
              <a:rPr lang="en-US" sz="1100" b="1" i="0" dirty="0">
                <a:effectLst/>
                <a:latin typeface="Abadi" panose="020B0604020104020204" pitchFamily="34" charset="0"/>
              </a:rPr>
              <a:t>Model Selection</a:t>
            </a:r>
            <a:r>
              <a:rPr lang="en-US" sz="1100" b="0" i="0" dirty="0">
                <a:effectLst/>
                <a:latin typeface="Abadi" panose="020B0604020104020204" pitchFamily="34" charset="0"/>
              </a:rPr>
              <a:t>: Experimented with various classification algorithms such as logistic regression, decision trees, random forests, support vector machines (SVM), and neural networks.</a:t>
            </a:r>
          </a:p>
          <a:p>
            <a:r>
              <a:rPr lang="en-US" sz="1100" b="1" i="0" dirty="0">
                <a:effectLst/>
                <a:latin typeface="Abadi" panose="020B0604020104020204" pitchFamily="34" charset="0"/>
              </a:rPr>
              <a:t>Evaluation Metrics</a:t>
            </a:r>
            <a:r>
              <a:rPr lang="en-US" sz="1100" b="0" i="0" dirty="0">
                <a:effectLst/>
                <a:latin typeface="Abadi" panose="020B0604020104020204" pitchFamily="34" charset="0"/>
              </a:rPr>
              <a:t>: Utilized performance metrics like accuracy, precision, recall, F1-score, and ROC-AUC to evaluate model performance.</a:t>
            </a:r>
          </a:p>
          <a:p>
            <a:r>
              <a:rPr lang="en-US" sz="1100" b="1" i="0" dirty="0">
                <a:effectLst/>
                <a:latin typeface="Abadi" panose="020B0604020104020204" pitchFamily="34" charset="0"/>
              </a:rPr>
              <a:t>Cross-Validation</a:t>
            </a:r>
            <a:r>
              <a:rPr lang="en-US" sz="1100" b="0" i="0" dirty="0">
                <a:effectLst/>
                <a:latin typeface="Abadi" panose="020B0604020104020204" pitchFamily="34" charset="0"/>
              </a:rPr>
              <a:t>: Employed techniques like k-fold cross-validation to ensure the model's generalization ability and to mitigate overfitting.</a:t>
            </a:r>
          </a:p>
          <a:p>
            <a:r>
              <a:rPr lang="en-US" sz="1100" b="1" i="0" dirty="0">
                <a:effectLst/>
                <a:latin typeface="Abadi" panose="020B0604020104020204" pitchFamily="34" charset="0"/>
              </a:rPr>
              <a:t>Hyperparameter Tuning</a:t>
            </a:r>
            <a:r>
              <a:rPr lang="en-US" sz="1100" b="0" i="0" dirty="0">
                <a:effectLst/>
                <a:latin typeface="Abadi" panose="020B0604020104020204" pitchFamily="34" charset="0"/>
              </a:rPr>
              <a:t>: Optimized model parameters using techniques like grid search, random search, or Bayesian optimization to enhance model performance.</a:t>
            </a:r>
          </a:p>
          <a:p>
            <a:r>
              <a:rPr lang="en-US" sz="1100" b="1" i="0" dirty="0">
                <a:effectLst/>
                <a:latin typeface="Abadi" panose="020B0604020104020204" pitchFamily="34" charset="0"/>
              </a:rPr>
              <a:t>Ensemble Methods</a:t>
            </a:r>
            <a:r>
              <a:rPr lang="en-US" sz="1100" b="0" i="0" dirty="0">
                <a:effectLst/>
                <a:latin typeface="Abadi" panose="020B0604020104020204" pitchFamily="34" charset="0"/>
              </a:rPr>
              <a:t>: Explored ensemble methods such as bagging, boosting, and stacking to combine multiple models for improved predictions.</a:t>
            </a:r>
          </a:p>
          <a:p>
            <a:r>
              <a:rPr lang="en-US" sz="1100" b="1" i="0" dirty="0">
                <a:effectLst/>
                <a:latin typeface="Abadi" panose="020B0604020104020204" pitchFamily="34" charset="0"/>
              </a:rPr>
              <a:t>Feature Importance</a:t>
            </a:r>
            <a:r>
              <a:rPr lang="en-US" sz="1100" b="0" i="0" dirty="0">
                <a:effectLst/>
                <a:latin typeface="Abadi" panose="020B0604020104020204" pitchFamily="34" charset="0"/>
              </a:rPr>
              <a:t>: Assessed feature importance using techniques like permutation importance or feature importance scores provided by algorithms like random forests or gradient boosting machines.</a:t>
            </a:r>
          </a:p>
          <a:p>
            <a:r>
              <a:rPr lang="en-US" sz="1100" b="1" i="0" dirty="0">
                <a:effectLst/>
                <a:latin typeface="Abadi" panose="020B0604020104020204" pitchFamily="34" charset="0"/>
              </a:rPr>
              <a:t>Model Interpretability</a:t>
            </a:r>
            <a:r>
              <a:rPr lang="en-US" sz="1100" b="0" i="0" dirty="0">
                <a:effectLst/>
                <a:latin typeface="Abadi" panose="020B0604020104020204" pitchFamily="34" charset="0"/>
              </a:rPr>
              <a:t>: Utilized techniques like SHAP (</a:t>
            </a:r>
            <a:r>
              <a:rPr lang="en-US" sz="1100" b="0" i="0" dirty="0" err="1">
                <a:effectLst/>
                <a:latin typeface="Abadi" panose="020B0604020104020204" pitchFamily="34" charset="0"/>
              </a:rPr>
              <a:t>SHapley</a:t>
            </a:r>
            <a:r>
              <a:rPr lang="en-US" sz="1100" b="0" i="0" dirty="0">
                <a:effectLst/>
                <a:latin typeface="Abadi" panose="020B0604020104020204" pitchFamily="34" charset="0"/>
              </a:rPr>
              <a:t> Additive </a:t>
            </a:r>
            <a:r>
              <a:rPr lang="en-US" sz="1100" b="0" i="0" dirty="0" err="1">
                <a:effectLst/>
                <a:latin typeface="Abadi" panose="020B0604020104020204" pitchFamily="34" charset="0"/>
              </a:rPr>
              <a:t>exPlanations</a:t>
            </a:r>
            <a:r>
              <a:rPr lang="en-US" sz="1100" b="0" i="0" dirty="0">
                <a:effectLst/>
                <a:latin typeface="Abadi" panose="020B0604020104020204" pitchFamily="34" charset="0"/>
              </a:rPr>
              <a:t>) values or LIME (Local Interpretable Model-agnostic Explanations) to interpret model predictions and understand the underlying decision-making process.</a:t>
            </a:r>
          </a:p>
          <a:p>
            <a:r>
              <a:rPr lang="en-US" sz="1100" b="1" i="0" dirty="0">
                <a:effectLst/>
                <a:latin typeface="Abadi" panose="020B0604020104020204" pitchFamily="34" charset="0"/>
              </a:rPr>
              <a:t>Model Deployment</a:t>
            </a:r>
            <a:r>
              <a:rPr lang="en-US" sz="1100" b="0" i="0" dirty="0">
                <a:effectLst/>
                <a:latin typeface="Abadi" panose="020B0604020104020204" pitchFamily="34" charset="0"/>
              </a:rPr>
              <a:t>: Deployed the best-performing model into a production environment to make real-time predictions.</a:t>
            </a:r>
          </a:p>
          <a:p>
            <a:r>
              <a:rPr lang="en-US" sz="1100" b="1" i="0" dirty="0">
                <a:effectLst/>
                <a:latin typeface="Abadi" panose="020B0604020104020204" pitchFamily="34" charset="0"/>
              </a:rPr>
              <a:t>Continuous Monitoring and Improvement</a:t>
            </a:r>
            <a:r>
              <a:rPr lang="en-US" sz="1100" b="0" i="0" dirty="0">
                <a:effectLst/>
                <a:latin typeface="Abadi" panose="020B0604020104020204" pitchFamily="34" charset="0"/>
              </a:rPr>
              <a:t>: Implemented mechanisms to monitor model performance over time and incorporated feedback loops to continuously improve the model's accuracy and reliability.</a:t>
            </a:r>
          </a:p>
          <a:p>
            <a:pPr marL="0" indent="0" algn="just">
              <a:buNone/>
            </a:pPr>
            <a:r>
              <a:rPr lang="en-US" sz="1100" b="0" i="0" dirty="0">
                <a:effectLst/>
                <a:hlinkClick r:id="rId4"/>
              </a:rPr>
              <a:t>https://github.com/DenisSRemo/Coursera/tree/main/Applied%20Data%20Science%20Capstone</a:t>
            </a:r>
            <a:endParaRPr lang="en-US" sz="1100" b="0" i="0" dirty="0">
              <a:effectLst/>
            </a:endParaRPr>
          </a:p>
          <a:p>
            <a:pPr marL="0" indent="0">
              <a:buNone/>
            </a:pPr>
            <a:endParaRPr lang="en-US" sz="1000" dirty="0"/>
          </a:p>
          <a:p>
            <a:endParaRPr lang="en-US" sz="1000" dirty="0"/>
          </a:p>
          <a:p>
            <a:pPr marL="0" indent="0">
              <a:buNone/>
            </a:pPr>
            <a:endParaRPr lang="en-US" sz="1200" b="0" i="0" dirty="0">
              <a:effectLst/>
              <a:latin typeface="Abadi" panose="020B0604020104020204" pitchFamily="34" charset="0"/>
            </a:endParaRPr>
          </a:p>
          <a:p>
            <a:endParaRPr lang="en-US" sz="1200" b="0" i="0" dirty="0">
              <a:effectLst/>
              <a:latin typeface="Abadi" panose="020B0604020104020204" pitchFamily="34" charset="0"/>
            </a:endParaRPr>
          </a:p>
          <a:p>
            <a:endParaRPr lang="en-US" sz="10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Oval 1">
            <a:extLst>
              <a:ext uri="{FF2B5EF4-FFF2-40B4-BE49-F238E27FC236}">
                <a16:creationId xmlns:a16="http://schemas.microsoft.com/office/drawing/2014/main" id="{1C03C397-6114-2BF8-CEDA-C77856195C48}"/>
              </a:ext>
            </a:extLst>
          </p:cNvPr>
          <p:cNvSpPr/>
          <p:nvPr/>
        </p:nvSpPr>
        <p:spPr>
          <a:xfrm>
            <a:off x="10086372" y="1344432"/>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Data Preprocessing</a:t>
            </a:r>
          </a:p>
        </p:txBody>
      </p:sp>
      <p:sp>
        <p:nvSpPr>
          <p:cNvPr id="6" name="Oval 5">
            <a:extLst>
              <a:ext uri="{FF2B5EF4-FFF2-40B4-BE49-F238E27FC236}">
                <a16:creationId xmlns:a16="http://schemas.microsoft.com/office/drawing/2014/main" id="{DC3489B4-D0F5-EEBE-33AE-AF3BCF0AE53E}"/>
              </a:ext>
            </a:extLst>
          </p:cNvPr>
          <p:cNvSpPr/>
          <p:nvPr/>
        </p:nvSpPr>
        <p:spPr>
          <a:xfrm>
            <a:off x="10086311" y="215172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Feature Engineering</a:t>
            </a:r>
          </a:p>
        </p:txBody>
      </p:sp>
      <p:cxnSp>
        <p:nvCxnSpPr>
          <p:cNvPr id="7" name="Straight Arrow Connector 6">
            <a:extLst>
              <a:ext uri="{FF2B5EF4-FFF2-40B4-BE49-F238E27FC236}">
                <a16:creationId xmlns:a16="http://schemas.microsoft.com/office/drawing/2014/main" id="{820351FC-6258-B7DD-D338-5816752CC228}"/>
              </a:ext>
            </a:extLst>
          </p:cNvPr>
          <p:cNvCxnSpPr>
            <a:cxnSpLocks/>
            <a:stCxn id="2" idx="4"/>
            <a:endCxn id="6" idx="0"/>
          </p:cNvCxnSpPr>
          <p:nvPr/>
        </p:nvCxnSpPr>
        <p:spPr>
          <a:xfrm flipH="1">
            <a:off x="11000711" y="2011181"/>
            <a:ext cx="61" cy="140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2395CAEA-249B-46D5-AFAE-6D225B0A43A0}"/>
              </a:ext>
            </a:extLst>
          </p:cNvPr>
          <p:cNvSpPr/>
          <p:nvPr/>
        </p:nvSpPr>
        <p:spPr>
          <a:xfrm>
            <a:off x="7884067" y="1354263"/>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Data Collection</a:t>
            </a:r>
          </a:p>
        </p:txBody>
      </p:sp>
      <p:cxnSp>
        <p:nvCxnSpPr>
          <p:cNvPr id="9" name="Straight Arrow Connector 8">
            <a:extLst>
              <a:ext uri="{FF2B5EF4-FFF2-40B4-BE49-F238E27FC236}">
                <a16:creationId xmlns:a16="http://schemas.microsoft.com/office/drawing/2014/main" id="{5A7B38F3-701B-0F50-47C4-D3827E2A5EA8}"/>
              </a:ext>
            </a:extLst>
          </p:cNvPr>
          <p:cNvCxnSpPr>
            <a:cxnSpLocks/>
            <a:stCxn id="8" idx="6"/>
            <a:endCxn id="2" idx="2"/>
          </p:cNvCxnSpPr>
          <p:nvPr/>
        </p:nvCxnSpPr>
        <p:spPr>
          <a:xfrm flipV="1">
            <a:off x="9712867" y="1677807"/>
            <a:ext cx="373505" cy="98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5DBBEA1F-4BA5-19D3-693A-52280CFAEE1D}"/>
              </a:ext>
            </a:extLst>
          </p:cNvPr>
          <p:cNvSpPr/>
          <p:nvPr/>
        </p:nvSpPr>
        <p:spPr>
          <a:xfrm>
            <a:off x="7884067" y="209356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Model Selection</a:t>
            </a:r>
          </a:p>
        </p:txBody>
      </p:sp>
      <p:sp>
        <p:nvSpPr>
          <p:cNvPr id="11" name="Oval 10">
            <a:extLst>
              <a:ext uri="{FF2B5EF4-FFF2-40B4-BE49-F238E27FC236}">
                <a16:creationId xmlns:a16="http://schemas.microsoft.com/office/drawing/2014/main" id="{68E41BA9-01A2-D84F-9C7C-FE6CA0DBFD5C}"/>
              </a:ext>
            </a:extLst>
          </p:cNvPr>
          <p:cNvSpPr/>
          <p:nvPr/>
        </p:nvSpPr>
        <p:spPr>
          <a:xfrm>
            <a:off x="7884067" y="2917227"/>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Evaluation Metrics</a:t>
            </a:r>
          </a:p>
        </p:txBody>
      </p:sp>
      <p:cxnSp>
        <p:nvCxnSpPr>
          <p:cNvPr id="12" name="Straight Arrow Connector 11">
            <a:extLst>
              <a:ext uri="{FF2B5EF4-FFF2-40B4-BE49-F238E27FC236}">
                <a16:creationId xmlns:a16="http://schemas.microsoft.com/office/drawing/2014/main" id="{ACB695FC-BB72-FFBA-310D-53BB3209A292}"/>
              </a:ext>
            </a:extLst>
          </p:cNvPr>
          <p:cNvCxnSpPr>
            <a:stCxn id="10" idx="4"/>
            <a:endCxn id="11" idx="0"/>
          </p:cNvCxnSpPr>
          <p:nvPr/>
        </p:nvCxnSpPr>
        <p:spPr>
          <a:xfrm>
            <a:off x="8798467" y="2760314"/>
            <a:ext cx="0" cy="156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9F67E362-EF34-C83D-9660-7E1E21866CC6}"/>
              </a:ext>
            </a:extLst>
          </p:cNvPr>
          <p:cNvSpPr/>
          <p:nvPr/>
        </p:nvSpPr>
        <p:spPr>
          <a:xfrm>
            <a:off x="10098277" y="290585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Cross-Validation</a:t>
            </a:r>
          </a:p>
        </p:txBody>
      </p:sp>
      <p:sp>
        <p:nvSpPr>
          <p:cNvPr id="14" name="Oval 13">
            <a:extLst>
              <a:ext uri="{FF2B5EF4-FFF2-40B4-BE49-F238E27FC236}">
                <a16:creationId xmlns:a16="http://schemas.microsoft.com/office/drawing/2014/main" id="{92C5A213-C17B-6F40-922F-CD206CAE6463}"/>
              </a:ext>
            </a:extLst>
          </p:cNvPr>
          <p:cNvSpPr/>
          <p:nvPr/>
        </p:nvSpPr>
        <p:spPr>
          <a:xfrm>
            <a:off x="10086311" y="3729518"/>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Hyperparameter Tuning</a:t>
            </a:r>
          </a:p>
        </p:txBody>
      </p:sp>
      <p:cxnSp>
        <p:nvCxnSpPr>
          <p:cNvPr id="15" name="Straight Arrow Connector 14">
            <a:extLst>
              <a:ext uri="{FF2B5EF4-FFF2-40B4-BE49-F238E27FC236}">
                <a16:creationId xmlns:a16="http://schemas.microsoft.com/office/drawing/2014/main" id="{BD377C82-F309-6463-C93D-FAFCF6584D1E}"/>
              </a:ext>
            </a:extLst>
          </p:cNvPr>
          <p:cNvCxnSpPr>
            <a:stCxn id="13" idx="4"/>
            <a:endCxn id="14" idx="0"/>
          </p:cNvCxnSpPr>
          <p:nvPr/>
        </p:nvCxnSpPr>
        <p:spPr>
          <a:xfrm flipH="1">
            <a:off x="11000711" y="3572604"/>
            <a:ext cx="11966" cy="156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96E1D9CD-4F51-28B2-5099-CBEF735B9A5C}"/>
              </a:ext>
            </a:extLst>
          </p:cNvPr>
          <p:cNvSpPr/>
          <p:nvPr/>
        </p:nvSpPr>
        <p:spPr>
          <a:xfrm>
            <a:off x="7884067" y="372951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Ensemble Methods</a:t>
            </a:r>
          </a:p>
        </p:txBody>
      </p:sp>
      <p:cxnSp>
        <p:nvCxnSpPr>
          <p:cNvPr id="17" name="Straight Arrow Connector 16">
            <a:extLst>
              <a:ext uri="{FF2B5EF4-FFF2-40B4-BE49-F238E27FC236}">
                <a16:creationId xmlns:a16="http://schemas.microsoft.com/office/drawing/2014/main" id="{8FCC3B80-8367-1DA4-4567-2D1E541BE219}"/>
              </a:ext>
            </a:extLst>
          </p:cNvPr>
          <p:cNvCxnSpPr>
            <a:stCxn id="14" idx="2"/>
            <a:endCxn id="16" idx="6"/>
          </p:cNvCxnSpPr>
          <p:nvPr/>
        </p:nvCxnSpPr>
        <p:spPr>
          <a:xfrm flipH="1" flipV="1">
            <a:off x="9712867" y="4062891"/>
            <a:ext cx="373444"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8C3B62A-9121-303E-67A9-743306312C3B}"/>
              </a:ext>
            </a:extLst>
          </p:cNvPr>
          <p:cNvCxnSpPr>
            <a:cxnSpLocks/>
            <a:stCxn id="16" idx="4"/>
            <a:endCxn id="19" idx="0"/>
          </p:cNvCxnSpPr>
          <p:nvPr/>
        </p:nvCxnSpPr>
        <p:spPr>
          <a:xfrm>
            <a:off x="8798467" y="4396265"/>
            <a:ext cx="0" cy="898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3EBADE19-D291-56BB-1061-596A6B5F34D7}"/>
              </a:ext>
            </a:extLst>
          </p:cNvPr>
          <p:cNvSpPr/>
          <p:nvPr/>
        </p:nvSpPr>
        <p:spPr>
          <a:xfrm>
            <a:off x="7884067" y="448609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Feature Importance</a:t>
            </a:r>
          </a:p>
        </p:txBody>
      </p:sp>
      <p:cxnSp>
        <p:nvCxnSpPr>
          <p:cNvPr id="20" name="Straight Arrow Connector 19">
            <a:extLst>
              <a:ext uri="{FF2B5EF4-FFF2-40B4-BE49-F238E27FC236}">
                <a16:creationId xmlns:a16="http://schemas.microsoft.com/office/drawing/2014/main" id="{4F34C5FD-C5D2-B189-B9A9-E5E97384583A}"/>
              </a:ext>
            </a:extLst>
          </p:cNvPr>
          <p:cNvCxnSpPr>
            <a:stCxn id="6" idx="2"/>
            <a:endCxn id="10" idx="6"/>
          </p:cNvCxnSpPr>
          <p:nvPr/>
        </p:nvCxnSpPr>
        <p:spPr>
          <a:xfrm flipH="1" flipV="1">
            <a:off x="9712867" y="2426940"/>
            <a:ext cx="373444" cy="581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DC1E180-F781-9E2A-EEF6-D4A91A3F21DA}"/>
              </a:ext>
            </a:extLst>
          </p:cNvPr>
          <p:cNvCxnSpPr>
            <a:stCxn id="11" idx="6"/>
            <a:endCxn id="13" idx="2"/>
          </p:cNvCxnSpPr>
          <p:nvPr/>
        </p:nvCxnSpPr>
        <p:spPr>
          <a:xfrm flipV="1">
            <a:off x="9712867" y="3239230"/>
            <a:ext cx="385410" cy="11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D7C0CEED-313D-A90A-8E9A-1CDAA2E83611}"/>
              </a:ext>
            </a:extLst>
          </p:cNvPr>
          <p:cNvSpPr/>
          <p:nvPr/>
        </p:nvSpPr>
        <p:spPr>
          <a:xfrm>
            <a:off x="10098277" y="448609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Model Interpretability</a:t>
            </a:r>
          </a:p>
        </p:txBody>
      </p:sp>
      <p:cxnSp>
        <p:nvCxnSpPr>
          <p:cNvPr id="24" name="Straight Arrow Connector 23">
            <a:extLst>
              <a:ext uri="{FF2B5EF4-FFF2-40B4-BE49-F238E27FC236}">
                <a16:creationId xmlns:a16="http://schemas.microsoft.com/office/drawing/2014/main" id="{A762F35A-0B64-2873-3536-338F0AAB1F75}"/>
              </a:ext>
            </a:extLst>
          </p:cNvPr>
          <p:cNvCxnSpPr>
            <a:stCxn id="19" idx="6"/>
            <a:endCxn id="22" idx="2"/>
          </p:cNvCxnSpPr>
          <p:nvPr/>
        </p:nvCxnSpPr>
        <p:spPr>
          <a:xfrm>
            <a:off x="9712867" y="4819470"/>
            <a:ext cx="3854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55E39167-568A-E683-BCCF-6FE2E3AEE8EB}"/>
              </a:ext>
            </a:extLst>
          </p:cNvPr>
          <p:cNvSpPr/>
          <p:nvPr/>
        </p:nvSpPr>
        <p:spPr>
          <a:xfrm>
            <a:off x="10086372" y="5309758"/>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Model Deployment</a:t>
            </a:r>
          </a:p>
        </p:txBody>
      </p:sp>
      <p:cxnSp>
        <p:nvCxnSpPr>
          <p:cNvPr id="61" name="Straight Arrow Connector 60">
            <a:extLst>
              <a:ext uri="{FF2B5EF4-FFF2-40B4-BE49-F238E27FC236}">
                <a16:creationId xmlns:a16="http://schemas.microsoft.com/office/drawing/2014/main" id="{7F257616-BFA3-AFBD-965B-EA9FA890401E}"/>
              </a:ext>
            </a:extLst>
          </p:cNvPr>
          <p:cNvCxnSpPr>
            <a:stCxn id="22" idx="4"/>
            <a:endCxn id="43" idx="0"/>
          </p:cNvCxnSpPr>
          <p:nvPr/>
        </p:nvCxnSpPr>
        <p:spPr>
          <a:xfrm flipH="1">
            <a:off x="11000772" y="5152844"/>
            <a:ext cx="11905" cy="156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CACF8C52-2C71-F765-B30A-B0D369B5CB89}"/>
              </a:ext>
            </a:extLst>
          </p:cNvPr>
          <p:cNvSpPr/>
          <p:nvPr/>
        </p:nvSpPr>
        <p:spPr>
          <a:xfrm>
            <a:off x="7884067" y="5286758"/>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Continuous Monitoring and Improvement</a:t>
            </a:r>
          </a:p>
        </p:txBody>
      </p:sp>
      <p:cxnSp>
        <p:nvCxnSpPr>
          <p:cNvPr id="65" name="Straight Arrow Connector 64">
            <a:extLst>
              <a:ext uri="{FF2B5EF4-FFF2-40B4-BE49-F238E27FC236}">
                <a16:creationId xmlns:a16="http://schemas.microsoft.com/office/drawing/2014/main" id="{5EEFEBB7-952C-4692-D5B4-99C685992ECD}"/>
              </a:ext>
            </a:extLst>
          </p:cNvPr>
          <p:cNvCxnSpPr>
            <a:stCxn id="43" idx="2"/>
            <a:endCxn id="63" idx="6"/>
          </p:cNvCxnSpPr>
          <p:nvPr/>
        </p:nvCxnSpPr>
        <p:spPr>
          <a:xfrm flipH="1" flipV="1">
            <a:off x="9712867" y="5620133"/>
            <a:ext cx="373505" cy="23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470776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200" b="1" i="0" dirty="0">
                <a:solidFill>
                  <a:schemeClr val="tx1"/>
                </a:solidFill>
                <a:effectLst/>
                <a:latin typeface="Abadi" panose="020B0604020104020204" pitchFamily="34" charset="0"/>
              </a:rPr>
              <a:t>Exploratory Data Analysis (EDA) Results</a:t>
            </a:r>
            <a:r>
              <a:rPr lang="en-US" sz="1200" b="0" i="0" dirty="0">
                <a:solidFill>
                  <a:schemeClr val="tx1"/>
                </a:solidFill>
                <a:effectLst/>
                <a:latin typeface="Abadi" panose="020B0604020104020204" pitchFamily="34" charset="0"/>
              </a:rPr>
              <a:t>:</a:t>
            </a:r>
          </a:p>
          <a:p>
            <a:pPr marL="742950" lvl="1" indent="-285750" algn="l">
              <a:buFont typeface="+mj-lt"/>
              <a:buAutoNum type="arabicPeriod"/>
            </a:pPr>
            <a:r>
              <a:rPr lang="en-US" sz="1200" b="0" i="0" dirty="0">
                <a:solidFill>
                  <a:schemeClr val="tx1"/>
                </a:solidFill>
                <a:effectLst/>
                <a:latin typeface="Abadi" panose="020B0604020104020204" pitchFamily="34" charset="0"/>
              </a:rPr>
              <a:t>Use libraries like Pandas, Matplotlib, Seaborn, or </a:t>
            </a:r>
            <a:r>
              <a:rPr lang="en-US" sz="1200" b="0" i="0" dirty="0" err="1">
                <a:solidFill>
                  <a:schemeClr val="tx1"/>
                </a:solidFill>
                <a:effectLst/>
                <a:latin typeface="Abadi" panose="020B0604020104020204" pitchFamily="34" charset="0"/>
              </a:rPr>
              <a:t>Plotly</a:t>
            </a:r>
            <a:r>
              <a:rPr lang="en-US" sz="1200" b="0" i="0" dirty="0">
                <a:solidFill>
                  <a:schemeClr val="tx1"/>
                </a:solidFill>
                <a:effectLst/>
                <a:latin typeface="Abadi" panose="020B0604020104020204" pitchFamily="34" charset="0"/>
              </a:rPr>
              <a:t> to create visualizations.</a:t>
            </a:r>
          </a:p>
          <a:p>
            <a:pPr marL="742950" lvl="1" indent="-285750" algn="l">
              <a:buFont typeface="+mj-lt"/>
              <a:buAutoNum type="arabicPeriod"/>
            </a:pPr>
            <a:r>
              <a:rPr lang="en-US" sz="1200" b="0" i="0" dirty="0">
                <a:solidFill>
                  <a:schemeClr val="tx1"/>
                </a:solidFill>
                <a:effectLst/>
                <a:latin typeface="Abadi" panose="020B0604020104020204" pitchFamily="34" charset="0"/>
              </a:rPr>
              <a:t>Generate histograms, box plots, scatter plots, and heatmaps to explore distributions, correlations, and relationships between variables.</a:t>
            </a:r>
          </a:p>
          <a:p>
            <a:pPr marL="742950" lvl="1" indent="-285750" algn="l">
              <a:buFont typeface="+mj-lt"/>
              <a:buAutoNum type="arabicPeriod"/>
            </a:pPr>
            <a:r>
              <a:rPr lang="en-US" sz="1200" b="0" i="0" dirty="0">
                <a:solidFill>
                  <a:schemeClr val="tx1"/>
                </a:solidFill>
                <a:effectLst/>
                <a:latin typeface="Abadi" panose="020B0604020104020204" pitchFamily="34" charset="0"/>
              </a:rPr>
              <a:t>Identify trends, patterns, and anomalies in the data.</a:t>
            </a:r>
          </a:p>
          <a:p>
            <a:pPr marL="742950" lvl="1" indent="-285750" algn="l">
              <a:buFont typeface="+mj-lt"/>
              <a:buAutoNum type="arabicPeriod"/>
            </a:pPr>
            <a:r>
              <a:rPr lang="en-US" sz="1200" b="0" i="0" dirty="0">
                <a:solidFill>
                  <a:schemeClr val="tx1"/>
                </a:solidFill>
                <a:effectLst/>
                <a:latin typeface="Abadi" panose="020B0604020104020204" pitchFamily="34" charset="0"/>
              </a:rPr>
              <a:t>Summarize key findings and insights obtained from EDA.</a:t>
            </a:r>
          </a:p>
          <a:p>
            <a:r>
              <a:rPr lang="en-US" sz="1200" b="1" i="0" dirty="0">
                <a:solidFill>
                  <a:schemeClr val="tx1"/>
                </a:solidFill>
                <a:effectLst/>
                <a:latin typeface="Abadi" panose="020B0604020104020204" pitchFamily="34" charset="0"/>
              </a:rPr>
              <a:t>Interactive Analytics Demo</a:t>
            </a:r>
            <a:r>
              <a:rPr lang="en-US" sz="1200" b="0" i="0" dirty="0">
                <a:solidFill>
                  <a:schemeClr val="tx1"/>
                </a:solidFill>
                <a:effectLst/>
                <a:latin typeface="Abadi" panose="020B0604020104020204" pitchFamily="34" charset="0"/>
              </a:rPr>
              <a:t>:</a:t>
            </a:r>
          </a:p>
          <a:p>
            <a:pPr marL="742950" lvl="1" indent="-285750" algn="l">
              <a:buFont typeface="+mj-lt"/>
              <a:buAutoNum type="arabicPeriod"/>
            </a:pPr>
            <a:r>
              <a:rPr lang="en-US" sz="1200" b="0" i="0" dirty="0">
                <a:solidFill>
                  <a:schemeClr val="tx1"/>
                </a:solidFill>
                <a:effectLst/>
                <a:latin typeface="Abadi" panose="020B0604020104020204" pitchFamily="34" charset="0"/>
              </a:rPr>
              <a:t>Utilize tools like Tableau, Power BI, or </a:t>
            </a:r>
            <a:r>
              <a:rPr lang="en-US" sz="1200" b="0" i="0" dirty="0" err="1">
                <a:solidFill>
                  <a:schemeClr val="tx1"/>
                </a:solidFill>
                <a:effectLst/>
                <a:latin typeface="Abadi" panose="020B0604020104020204" pitchFamily="34" charset="0"/>
              </a:rPr>
              <a:t>Plotly</a:t>
            </a:r>
            <a:r>
              <a:rPr lang="en-US" sz="1200" b="0" i="0" dirty="0">
                <a:solidFill>
                  <a:schemeClr val="tx1"/>
                </a:solidFill>
                <a:effectLst/>
                <a:latin typeface="Abadi" panose="020B0604020104020204" pitchFamily="34" charset="0"/>
              </a:rPr>
              <a:t> Dash to create interactive dashboards.</a:t>
            </a:r>
          </a:p>
          <a:p>
            <a:pPr marL="742950" lvl="1" indent="-285750" algn="l">
              <a:buFont typeface="+mj-lt"/>
              <a:buAutoNum type="arabicPeriod"/>
            </a:pPr>
            <a:r>
              <a:rPr lang="en-US" sz="1200" b="0" i="0" dirty="0">
                <a:solidFill>
                  <a:schemeClr val="tx1"/>
                </a:solidFill>
                <a:effectLst/>
                <a:latin typeface="Abadi" panose="020B0604020104020204" pitchFamily="34" charset="0"/>
              </a:rPr>
              <a:t>Include various visualizations such as bar charts, line plots, pie charts, and interactive maps.</a:t>
            </a:r>
          </a:p>
          <a:p>
            <a:pPr marL="742950" lvl="1" indent="-285750" algn="l">
              <a:buFont typeface="+mj-lt"/>
              <a:buAutoNum type="arabicPeriod"/>
            </a:pPr>
            <a:r>
              <a:rPr lang="en-US" sz="1200" b="0" i="0" dirty="0">
                <a:solidFill>
                  <a:schemeClr val="tx1"/>
                </a:solidFill>
                <a:effectLst/>
                <a:latin typeface="Abadi" panose="020B0604020104020204" pitchFamily="34" charset="0"/>
              </a:rPr>
              <a:t>Incorporate dropdowns, sliders, and filters to allow users to interact with the data dynamically.</a:t>
            </a:r>
          </a:p>
          <a:p>
            <a:pPr marL="742950" lvl="1" indent="-285750" algn="l">
              <a:buFont typeface="+mj-lt"/>
              <a:buAutoNum type="arabicPeriod"/>
            </a:pPr>
            <a:r>
              <a:rPr lang="en-US" sz="1200" b="0" i="0" dirty="0">
                <a:solidFill>
                  <a:schemeClr val="tx1"/>
                </a:solidFill>
                <a:effectLst/>
                <a:latin typeface="Abadi" panose="020B0604020104020204" pitchFamily="34" charset="0"/>
              </a:rPr>
              <a:t>Showcase key metrics, trends, and drill-down capabilities for deeper analysis.</a:t>
            </a:r>
          </a:p>
          <a:p>
            <a:pPr marL="742950" lvl="1" indent="-285750" algn="l">
              <a:buFont typeface="+mj-lt"/>
              <a:buAutoNum type="arabicPeriod"/>
            </a:pPr>
            <a:r>
              <a:rPr lang="en-US" sz="1200" b="0" i="0" dirty="0">
                <a:solidFill>
                  <a:schemeClr val="tx1"/>
                </a:solidFill>
                <a:effectLst/>
                <a:latin typeface="Abadi" panose="020B0604020104020204" pitchFamily="34" charset="0"/>
              </a:rPr>
              <a:t>Provide tooltips and annotations to explain insights and findings.</a:t>
            </a:r>
          </a:p>
          <a:p>
            <a:r>
              <a:rPr lang="en-US" sz="1200" b="1" i="0" dirty="0">
                <a:solidFill>
                  <a:schemeClr val="tx1"/>
                </a:solidFill>
                <a:effectLst/>
                <a:latin typeface="Abadi" panose="020B0604020104020204" pitchFamily="34" charset="0"/>
              </a:rPr>
              <a:t>Predictive Analysis Results</a:t>
            </a:r>
            <a:r>
              <a:rPr lang="en-US" sz="1200" b="0" i="0" dirty="0">
                <a:solidFill>
                  <a:schemeClr val="tx1"/>
                </a:solidFill>
                <a:effectLst/>
                <a:latin typeface="Abadi" panose="020B0604020104020204" pitchFamily="34" charset="0"/>
              </a:rPr>
              <a:t>:</a:t>
            </a:r>
          </a:p>
          <a:p>
            <a:pPr marL="742950" lvl="1" indent="-285750" algn="l">
              <a:buFont typeface="+mj-lt"/>
              <a:buAutoNum type="arabicPeriod"/>
            </a:pPr>
            <a:r>
              <a:rPr lang="en-US" sz="1200" b="0" i="0" dirty="0">
                <a:solidFill>
                  <a:schemeClr val="tx1"/>
                </a:solidFill>
                <a:effectLst/>
                <a:latin typeface="Abadi" panose="020B0604020104020204" pitchFamily="34" charset="0"/>
              </a:rPr>
              <a:t>Display model performance metrics such as accuracy, precision, recall, F1-score, ROC AUC, etc.</a:t>
            </a:r>
          </a:p>
          <a:p>
            <a:pPr marL="742950" lvl="1" indent="-285750" algn="l">
              <a:buFont typeface="+mj-lt"/>
              <a:buAutoNum type="arabicPeriod"/>
            </a:pPr>
            <a:r>
              <a:rPr lang="en-US" sz="1200" b="0" i="0" dirty="0">
                <a:solidFill>
                  <a:schemeClr val="tx1"/>
                </a:solidFill>
                <a:effectLst/>
                <a:latin typeface="Abadi" panose="020B0604020104020204" pitchFamily="34" charset="0"/>
              </a:rPr>
              <a:t>Create confusion matrices, ROC curves, and precision-recall curves to visualize model performance.</a:t>
            </a:r>
          </a:p>
          <a:p>
            <a:pPr marL="742950" lvl="1" indent="-285750" algn="l">
              <a:buFont typeface="+mj-lt"/>
              <a:buAutoNum type="arabicPeriod"/>
            </a:pPr>
            <a:r>
              <a:rPr lang="en-US" sz="1200" b="0" i="0" dirty="0">
                <a:solidFill>
                  <a:schemeClr val="tx1"/>
                </a:solidFill>
                <a:effectLst/>
                <a:latin typeface="Abadi" panose="020B0604020104020204" pitchFamily="34" charset="0"/>
              </a:rPr>
              <a:t>Showcase feature importance plots to highlight significant predictors.</a:t>
            </a:r>
          </a:p>
          <a:p>
            <a:pPr marL="742950" lvl="1" indent="-285750" algn="l">
              <a:buFont typeface="+mj-lt"/>
              <a:buAutoNum type="arabicPeriod"/>
            </a:pPr>
            <a:r>
              <a:rPr lang="en-US" sz="1200" b="0" i="0" dirty="0">
                <a:solidFill>
                  <a:schemeClr val="tx1"/>
                </a:solidFill>
                <a:effectLst/>
                <a:latin typeface="Abadi" panose="020B0604020104020204" pitchFamily="34" charset="0"/>
              </a:rPr>
              <a:t>Demonstrate predictions on new or unseen data samples to illustrate model applicability.</a:t>
            </a:r>
          </a:p>
          <a:p>
            <a:pPr marL="742950" lvl="1" indent="-285750" algn="l">
              <a:buFont typeface="+mj-lt"/>
              <a:buAutoNum type="arabicPeriod"/>
            </a:pPr>
            <a:r>
              <a:rPr lang="en-US" sz="1200" b="0" i="0" dirty="0">
                <a:solidFill>
                  <a:schemeClr val="tx1"/>
                </a:solidFill>
                <a:effectLst/>
                <a:latin typeface="Abadi" panose="020B0604020104020204" pitchFamily="34" charset="0"/>
              </a:rPr>
              <a:t>Compare different models if applicable, highlighting the strengths and weaknesses of each.</a:t>
            </a:r>
          </a:p>
          <a:p>
            <a:pPr lvl="1"/>
            <a:endParaRPr lang="en-US" sz="1000" dirty="0">
              <a:solidFill>
                <a:schemeClr val="tx1"/>
              </a:solidFill>
              <a:latin typeface="+mn-lt"/>
            </a:endParaRPr>
          </a:p>
          <a:p>
            <a:pPr marL="457200" lvl="1" indent="0">
              <a:buNone/>
            </a:pPr>
            <a:endParaRPr lang="en-US" sz="1000" dirty="0">
              <a:solidFill>
                <a:schemeClr val="tx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54100" y="3885029"/>
            <a:ext cx="10102850" cy="1847850"/>
          </a:xfrm>
          <a:prstGeom prst="rect">
            <a:avLst/>
          </a:prstGeom>
        </p:spPr>
        <p:txBody>
          <a:bodyPr>
            <a:normAutofit/>
          </a:bodyPr>
          <a:lstStyle/>
          <a:p>
            <a:pPr>
              <a:lnSpc>
                <a:spcPct val="100000"/>
              </a:lnSpc>
              <a:spcBef>
                <a:spcPts val="1400"/>
              </a:spcBef>
            </a:pPr>
            <a:r>
              <a:rPr lang="en-US" sz="1200" dirty="0">
                <a:solidFill>
                  <a:schemeClr val="accent3">
                    <a:lumMod val="25000"/>
                  </a:schemeClr>
                </a:solidFill>
                <a:latin typeface="Abadi" panose="020B0604020104020204" pitchFamily="34" charset="0"/>
              </a:rPr>
              <a:t>CCAFS SLC 40 had more flights than the other launch sites</a:t>
            </a:r>
          </a:p>
          <a:p>
            <a:pPr>
              <a:lnSpc>
                <a:spcPct val="100000"/>
              </a:lnSpc>
              <a:spcBef>
                <a:spcPts val="1400"/>
              </a:spcBef>
            </a:pPr>
            <a:r>
              <a:rPr lang="en-US" sz="1200" dirty="0">
                <a:solidFill>
                  <a:schemeClr val="accent3">
                    <a:lumMod val="25000"/>
                  </a:schemeClr>
                </a:solidFill>
                <a:latin typeface="Abadi" panose="020B0604020104020204" pitchFamily="34" charset="0"/>
              </a:rPr>
              <a:t>However, the VAFB SLC 4E had the biggest percentage of successful launches out of all of them, even though it has the lowest number of launches</a:t>
            </a:r>
          </a:p>
          <a:p>
            <a:pPr>
              <a:lnSpc>
                <a:spcPct val="100000"/>
              </a:lnSpc>
              <a:spcBef>
                <a:spcPts val="1400"/>
              </a:spcBef>
            </a:pPr>
            <a:r>
              <a:rPr lang="en-US" sz="1200" dirty="0">
                <a:solidFill>
                  <a:schemeClr val="accent3">
                    <a:lumMod val="25000"/>
                  </a:schemeClr>
                </a:solidFill>
                <a:latin typeface="Abadi" panose="020B0604020104020204" pitchFamily="34" charset="0"/>
              </a:rPr>
              <a:t>KSC LC 39A is the second in terms of number of launches. However, the number of failed launches is higher than VAFB SLC 4E , but lower than CCAFS SLC 40 </a:t>
            </a:r>
          </a:p>
          <a:p>
            <a:pPr>
              <a:lnSpc>
                <a:spcPct val="100000"/>
              </a:lnSpc>
              <a:spcBef>
                <a:spcPts val="1400"/>
              </a:spcBef>
            </a:pPr>
            <a:endParaRPr lang="en-US" sz="1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F0BD8AC-A67F-FB29-78F7-5E3A3C4372B5}"/>
              </a:ext>
            </a:extLst>
          </p:cNvPr>
          <p:cNvPicPr>
            <a:picLocks noChangeAspect="1"/>
          </p:cNvPicPr>
          <p:nvPr/>
        </p:nvPicPr>
        <p:blipFill>
          <a:blip r:embed="rId3"/>
          <a:stretch>
            <a:fillRect/>
          </a:stretch>
        </p:blipFill>
        <p:spPr>
          <a:xfrm>
            <a:off x="770011" y="1569123"/>
            <a:ext cx="10609685" cy="207895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00050" y="4143546"/>
            <a:ext cx="11057922" cy="1789330"/>
          </a:xfrm>
          <a:prstGeom prst="rect">
            <a:avLst/>
          </a:prstGeom>
        </p:spPr>
        <p:txBody>
          <a:bodyPr>
            <a:normAutofit fontScale="92500"/>
          </a:bodyPr>
          <a:lstStyle/>
          <a:p>
            <a:pPr>
              <a:lnSpc>
                <a:spcPct val="100000"/>
              </a:lnSpc>
              <a:spcBef>
                <a:spcPts val="1400"/>
              </a:spcBef>
            </a:pPr>
            <a:r>
              <a:rPr lang="en-US" sz="1200" dirty="0">
                <a:solidFill>
                  <a:schemeClr val="accent3">
                    <a:lumMod val="25000"/>
                  </a:schemeClr>
                </a:solidFill>
                <a:latin typeface="Abadi" panose="020B0604020104020204" pitchFamily="34" charset="0"/>
              </a:rPr>
              <a:t>CCAFS SLC 40 was focused more on launches with mostly light payloads, compared to the rest. However, it has the higher number of launches with heavier payloads</a:t>
            </a:r>
          </a:p>
          <a:p>
            <a:pPr>
              <a:lnSpc>
                <a:spcPct val="100000"/>
              </a:lnSpc>
              <a:spcBef>
                <a:spcPts val="1400"/>
              </a:spcBef>
            </a:pPr>
            <a:r>
              <a:rPr lang="en-US" sz="1200" dirty="0">
                <a:solidFill>
                  <a:schemeClr val="accent3">
                    <a:lumMod val="25000"/>
                  </a:schemeClr>
                </a:solidFill>
                <a:latin typeface="Abadi" panose="020B0604020104020204" pitchFamily="34" charset="0"/>
              </a:rPr>
              <a:t>A high percentage of failed launches occur with lighter payloads</a:t>
            </a:r>
          </a:p>
          <a:p>
            <a:pPr>
              <a:lnSpc>
                <a:spcPct val="100000"/>
              </a:lnSpc>
              <a:spcBef>
                <a:spcPts val="1400"/>
              </a:spcBef>
            </a:pPr>
            <a:r>
              <a:rPr lang="en-US" sz="1200" dirty="0">
                <a:solidFill>
                  <a:schemeClr val="accent3">
                    <a:lumMod val="25000"/>
                  </a:schemeClr>
                </a:solidFill>
                <a:latin typeface="Abadi" panose="020B0604020104020204" pitchFamily="34" charset="0"/>
              </a:rPr>
              <a:t>VAFB SLC 4E had most of its launches with medium sized payloads</a:t>
            </a:r>
          </a:p>
          <a:p>
            <a:pPr>
              <a:lnSpc>
                <a:spcPct val="100000"/>
              </a:lnSpc>
              <a:spcBef>
                <a:spcPts val="1400"/>
              </a:spcBef>
            </a:pPr>
            <a:r>
              <a:rPr lang="en-US" sz="1200" dirty="0">
                <a:solidFill>
                  <a:schemeClr val="accent3">
                    <a:lumMod val="25000"/>
                  </a:schemeClr>
                </a:solidFill>
                <a:latin typeface="Abadi" panose="020B0604020104020204" pitchFamily="34" charset="0"/>
              </a:rPr>
              <a:t>KSC LC 39A has its launches with a wide range of payloads</a:t>
            </a:r>
          </a:p>
          <a:p>
            <a:pPr>
              <a:lnSpc>
                <a:spcPct val="100000"/>
              </a:lnSpc>
              <a:spcBef>
                <a:spcPts val="1400"/>
              </a:spcBef>
            </a:pPr>
            <a:r>
              <a:rPr lang="en-US" sz="1200" dirty="0">
                <a:solidFill>
                  <a:schemeClr val="accent3">
                    <a:lumMod val="25000"/>
                  </a:schemeClr>
                </a:solidFill>
                <a:latin typeface="Abadi" panose="020B0604020104020204" pitchFamily="34" charset="0"/>
              </a:rPr>
              <a:t>Like CCAFS SLC 40, it had a high percentage of failed launches </a:t>
            </a:r>
            <a:r>
              <a:rPr lang="en-US" sz="1200" dirty="0" err="1">
                <a:solidFill>
                  <a:schemeClr val="accent3">
                    <a:lumMod val="25000"/>
                  </a:schemeClr>
                </a:solidFill>
                <a:latin typeface="Abadi" panose="020B0604020104020204" pitchFamily="34" charset="0"/>
              </a:rPr>
              <a:t>occuring</a:t>
            </a:r>
            <a:r>
              <a:rPr lang="en-US" sz="1200" dirty="0">
                <a:solidFill>
                  <a:schemeClr val="accent3">
                    <a:lumMod val="25000"/>
                  </a:schemeClr>
                </a:solidFill>
                <a:latin typeface="Abadi" panose="020B0604020104020204" pitchFamily="34" charset="0"/>
              </a:rPr>
              <a:t> with lighter payloads</a:t>
            </a:r>
          </a:p>
          <a:p>
            <a:pPr>
              <a:lnSpc>
                <a:spcPct val="100000"/>
              </a:lnSpc>
              <a:spcBef>
                <a:spcPts val="1400"/>
              </a:spcBef>
            </a:pPr>
            <a:endParaRPr lang="en-US" sz="1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 name="Picture 7">
            <a:extLst>
              <a:ext uri="{FF2B5EF4-FFF2-40B4-BE49-F238E27FC236}">
                <a16:creationId xmlns:a16="http://schemas.microsoft.com/office/drawing/2014/main" id="{02838212-CA52-5D98-F730-D74DC1BCA24A}"/>
              </a:ext>
            </a:extLst>
          </p:cNvPr>
          <p:cNvPicPr>
            <a:picLocks noChangeAspect="1"/>
          </p:cNvPicPr>
          <p:nvPr/>
        </p:nvPicPr>
        <p:blipFill>
          <a:blip r:embed="rId3"/>
          <a:stretch>
            <a:fillRect/>
          </a:stretch>
        </p:blipFill>
        <p:spPr>
          <a:xfrm>
            <a:off x="484261" y="1594696"/>
            <a:ext cx="10420350" cy="204185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endParaRPr lang="en-US" dirty="0">
              <a:solidFill>
                <a:srgbClr val="0B49CB"/>
              </a:solidFill>
              <a:latin typeface="Abadi"/>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80242" y="1552575"/>
            <a:ext cx="5944358" cy="3198236"/>
          </a:xfrm>
          <a:prstGeom prst="rect">
            <a:avLst/>
          </a:prstGeom>
        </p:spPr>
        <p:txBody>
          <a:bodyPr>
            <a:normAutofit/>
          </a:bodyPr>
          <a:lstStyle/>
          <a:p>
            <a:pPr>
              <a:lnSpc>
                <a:spcPct val="100000"/>
              </a:lnSpc>
              <a:spcBef>
                <a:spcPts val="1400"/>
              </a:spcBef>
            </a:pPr>
            <a:r>
              <a:rPr lang="en-US" sz="1200" dirty="0">
                <a:solidFill>
                  <a:schemeClr val="accent3">
                    <a:lumMod val="25000"/>
                  </a:schemeClr>
                </a:solidFill>
                <a:latin typeface="Abadi" panose="020B0604020104020204" pitchFamily="34" charset="0"/>
              </a:rPr>
              <a:t>The bar chart shown here represents the success rate for the orbit types</a:t>
            </a:r>
          </a:p>
          <a:p>
            <a:pPr>
              <a:lnSpc>
                <a:spcPct val="100000"/>
              </a:lnSpc>
              <a:spcBef>
                <a:spcPts val="1400"/>
              </a:spcBef>
            </a:pPr>
            <a:r>
              <a:rPr lang="en-US" sz="1200" dirty="0">
                <a:solidFill>
                  <a:schemeClr val="accent3">
                    <a:lumMod val="25000"/>
                  </a:schemeClr>
                </a:solidFill>
                <a:latin typeface="Abadi" panose="020B0604020104020204" pitchFamily="34" charset="0"/>
              </a:rPr>
              <a:t>ES-L1, GEO, HEO and SSO are the best orbit type, all of them having 1.0 success rate</a:t>
            </a:r>
          </a:p>
          <a:p>
            <a:pPr>
              <a:lnSpc>
                <a:spcPct val="100000"/>
              </a:lnSpc>
              <a:spcBef>
                <a:spcPts val="1400"/>
              </a:spcBef>
            </a:pPr>
            <a:r>
              <a:rPr lang="en-US" sz="1200" dirty="0">
                <a:solidFill>
                  <a:schemeClr val="accent3">
                    <a:lumMod val="25000"/>
                  </a:schemeClr>
                </a:solidFill>
                <a:latin typeface="Abadi" panose="020B0604020104020204" pitchFamily="34" charset="0"/>
              </a:rPr>
              <a:t>VLEO is not far behind in terms of success rate. However, it is a noticeable difference of approximatively 0.2</a:t>
            </a:r>
          </a:p>
          <a:p>
            <a:pPr>
              <a:lnSpc>
                <a:spcPct val="100000"/>
              </a:lnSpc>
              <a:spcBef>
                <a:spcPts val="1400"/>
              </a:spcBef>
            </a:pPr>
            <a:r>
              <a:rPr lang="en-US" sz="1200" dirty="0">
                <a:solidFill>
                  <a:schemeClr val="accent3">
                    <a:lumMod val="25000"/>
                  </a:schemeClr>
                </a:solidFill>
                <a:latin typeface="Abadi" panose="020B0604020104020204" pitchFamily="34" charset="0"/>
              </a:rPr>
              <a:t>GTO, ISS, LEO, MEO, PO are similar in terms of success rate, with GTO having the lowest success rate out of the group</a:t>
            </a:r>
          </a:p>
          <a:p>
            <a:pPr>
              <a:lnSpc>
                <a:spcPct val="100000"/>
              </a:lnSpc>
              <a:spcBef>
                <a:spcPts val="1400"/>
              </a:spcBef>
            </a:pPr>
            <a:r>
              <a:rPr lang="en-US" sz="1200" dirty="0">
                <a:solidFill>
                  <a:schemeClr val="accent3">
                    <a:lumMod val="25000"/>
                  </a:schemeClr>
                </a:solidFill>
                <a:latin typeface="Abadi" panose="020B0604020104020204" pitchFamily="34" charset="0"/>
              </a:rPr>
              <a:t>SO has the lowest success rate out of all the orbit types in the bar chart</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238B1976-0167-B492-213D-B634EEE523A3}"/>
              </a:ext>
            </a:extLst>
          </p:cNvPr>
          <p:cNvPicPr>
            <a:picLocks noChangeAspect="1"/>
          </p:cNvPicPr>
          <p:nvPr/>
        </p:nvPicPr>
        <p:blipFill>
          <a:blip r:embed="rId3"/>
          <a:stretch>
            <a:fillRect/>
          </a:stretch>
        </p:blipFill>
        <p:spPr>
          <a:xfrm>
            <a:off x="6683996" y="1367759"/>
            <a:ext cx="4974603" cy="335756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95299" y="4039394"/>
            <a:ext cx="10334625" cy="2063809"/>
          </a:xfrm>
          <a:prstGeom prst="rect">
            <a:avLst/>
          </a:prstGeom>
        </p:spPr>
        <p:txBody>
          <a:bodyPr>
            <a:normAutofit/>
          </a:bodyPr>
          <a:lstStyle/>
          <a:p>
            <a:pPr algn="just">
              <a:lnSpc>
                <a:spcPct val="100000"/>
              </a:lnSpc>
              <a:spcBef>
                <a:spcPts val="1400"/>
              </a:spcBef>
            </a:pPr>
            <a:r>
              <a:rPr lang="en-US" sz="1200" dirty="0">
                <a:solidFill>
                  <a:schemeClr val="accent3">
                    <a:lumMod val="25000"/>
                  </a:schemeClr>
                </a:solidFill>
                <a:latin typeface="Abadi" panose="020B0604020104020204" pitchFamily="34" charset="0"/>
              </a:rPr>
              <a:t>The plot chart shown here represents the flight number for the orbit types</a:t>
            </a:r>
          </a:p>
          <a:p>
            <a:pPr algn="just">
              <a:lnSpc>
                <a:spcPct val="100000"/>
              </a:lnSpc>
              <a:spcBef>
                <a:spcPts val="1400"/>
              </a:spcBef>
            </a:pPr>
            <a:r>
              <a:rPr lang="en-US" sz="1200" dirty="0">
                <a:solidFill>
                  <a:schemeClr val="accent3">
                    <a:lumMod val="25000"/>
                  </a:schemeClr>
                </a:solidFill>
                <a:latin typeface="Abadi" panose="020B0604020104020204" pitchFamily="34" charset="0"/>
              </a:rPr>
              <a:t>GTO has the largest amount of flights</a:t>
            </a:r>
          </a:p>
          <a:p>
            <a:pPr algn="just">
              <a:lnSpc>
                <a:spcPct val="100000"/>
              </a:lnSpc>
              <a:spcBef>
                <a:spcPts val="1400"/>
              </a:spcBef>
            </a:pPr>
            <a:r>
              <a:rPr lang="en-US" sz="1200" dirty="0">
                <a:solidFill>
                  <a:schemeClr val="accent3">
                    <a:lumMod val="25000"/>
                  </a:schemeClr>
                </a:solidFill>
                <a:latin typeface="Abadi" panose="020B0604020104020204" pitchFamily="34" charset="0"/>
              </a:rPr>
              <a:t>SO focused more on the later flight</a:t>
            </a:r>
          </a:p>
          <a:p>
            <a:pPr algn="just">
              <a:lnSpc>
                <a:spcPct val="100000"/>
              </a:lnSpc>
              <a:spcBef>
                <a:spcPts val="1400"/>
              </a:spcBef>
            </a:pPr>
            <a:r>
              <a:rPr lang="en-US" sz="1200" dirty="0">
                <a:solidFill>
                  <a:schemeClr val="accent3">
                    <a:lumMod val="25000"/>
                  </a:schemeClr>
                </a:solidFill>
                <a:latin typeface="Abadi" panose="020B0604020104020204" pitchFamily="34" charset="0"/>
              </a:rPr>
              <a:t>SO only has unsuccessful launches</a:t>
            </a:r>
          </a:p>
          <a:p>
            <a:pPr algn="just">
              <a:lnSpc>
                <a:spcPct val="100000"/>
              </a:lnSpc>
              <a:spcBef>
                <a:spcPts val="1400"/>
              </a:spcBef>
            </a:pPr>
            <a:r>
              <a:rPr lang="en-US" sz="1200" dirty="0">
                <a:solidFill>
                  <a:schemeClr val="accent3">
                    <a:lumMod val="25000"/>
                  </a:schemeClr>
                </a:solidFill>
                <a:latin typeface="Abadi" panose="020B0604020104020204" pitchFamily="34" charset="0"/>
              </a:rPr>
              <a:t>SSO and GEO only has successful launches. However, they have the lowest amount of launches</a:t>
            </a:r>
          </a:p>
          <a:p>
            <a:pPr>
              <a:lnSpc>
                <a:spcPct val="100000"/>
              </a:lnSpc>
              <a:spcBef>
                <a:spcPts val="1400"/>
              </a:spcBef>
            </a:pPr>
            <a:endParaRPr lang="en-US" sz="1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D24F0583-2B9F-CFA7-3BAF-76899857B7AB}"/>
              </a:ext>
            </a:extLst>
          </p:cNvPr>
          <p:cNvPicPr>
            <a:picLocks noChangeAspect="1"/>
          </p:cNvPicPr>
          <p:nvPr/>
        </p:nvPicPr>
        <p:blipFill>
          <a:blip r:embed="rId3"/>
          <a:stretch>
            <a:fillRect/>
          </a:stretch>
        </p:blipFill>
        <p:spPr>
          <a:xfrm>
            <a:off x="942372" y="1683540"/>
            <a:ext cx="10515600" cy="206380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51011" y="3844770"/>
            <a:ext cx="9399661" cy="2381622"/>
          </a:xfrm>
          <a:prstGeom prst="rect">
            <a:avLst/>
          </a:prstGeom>
        </p:spPr>
        <p:txBody>
          <a:bodyPr>
            <a:normAutofit/>
          </a:bodyPr>
          <a:lstStyle/>
          <a:p>
            <a:pPr>
              <a:lnSpc>
                <a:spcPct val="100000"/>
              </a:lnSpc>
              <a:spcBef>
                <a:spcPts val="1400"/>
              </a:spcBef>
            </a:pPr>
            <a:r>
              <a:rPr lang="en-US" sz="1200" dirty="0">
                <a:solidFill>
                  <a:schemeClr val="accent3">
                    <a:lumMod val="25000"/>
                  </a:schemeClr>
                </a:solidFill>
                <a:latin typeface="Abadi" panose="020B0604020104020204" pitchFamily="34" charset="0"/>
              </a:rPr>
              <a:t>The plot chart shown here represents the payload range for the orbit types</a:t>
            </a:r>
          </a:p>
          <a:p>
            <a:pPr>
              <a:lnSpc>
                <a:spcPct val="100000"/>
              </a:lnSpc>
              <a:spcBef>
                <a:spcPts val="1400"/>
              </a:spcBef>
            </a:pPr>
            <a:r>
              <a:rPr lang="en-US" sz="1200" dirty="0">
                <a:solidFill>
                  <a:schemeClr val="accent3">
                    <a:lumMod val="25000"/>
                  </a:schemeClr>
                </a:solidFill>
                <a:latin typeface="Abadi" panose="020B0604020104020204" pitchFamily="34" charset="0"/>
              </a:rPr>
              <a:t>Most of the orbits focused of the lighter payloads</a:t>
            </a:r>
          </a:p>
          <a:p>
            <a:pPr>
              <a:lnSpc>
                <a:spcPct val="100000"/>
              </a:lnSpc>
              <a:spcBef>
                <a:spcPts val="1400"/>
              </a:spcBef>
            </a:pPr>
            <a:r>
              <a:rPr lang="en-US" sz="1200" dirty="0">
                <a:solidFill>
                  <a:schemeClr val="accent3">
                    <a:lumMod val="25000"/>
                  </a:schemeClr>
                </a:solidFill>
                <a:latin typeface="Abadi" panose="020B0604020104020204" pitchFamily="34" charset="0"/>
              </a:rPr>
              <a:t>VLEO had most of the launches with large payload</a:t>
            </a:r>
          </a:p>
          <a:p>
            <a:pPr>
              <a:lnSpc>
                <a:spcPct val="100000"/>
              </a:lnSpc>
              <a:spcBef>
                <a:spcPts val="1400"/>
              </a:spcBef>
            </a:pPr>
            <a:r>
              <a:rPr lang="en-US" sz="1200" dirty="0">
                <a:solidFill>
                  <a:schemeClr val="accent3">
                    <a:lumMod val="25000"/>
                  </a:schemeClr>
                </a:solidFill>
                <a:latin typeface="Abadi" panose="020B0604020104020204" pitchFamily="34" charset="0"/>
              </a:rPr>
              <a:t>The launches with large payloads had a higher chance of a successful launch then launches with lighter payloads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320BB13-9CA0-09BB-8232-61446A1E6046}"/>
              </a:ext>
            </a:extLst>
          </p:cNvPr>
          <p:cNvPicPr>
            <a:picLocks noChangeAspect="1"/>
          </p:cNvPicPr>
          <p:nvPr/>
        </p:nvPicPr>
        <p:blipFill>
          <a:blip r:embed="rId3"/>
          <a:stretch>
            <a:fillRect/>
          </a:stretch>
        </p:blipFill>
        <p:spPr>
          <a:xfrm>
            <a:off x="1151011" y="1618302"/>
            <a:ext cx="10163175" cy="199464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4472549" cy="3005163"/>
          </a:xfrm>
          <a:prstGeom prst="rect">
            <a:avLst/>
          </a:prstGeom>
        </p:spPr>
        <p:txBody>
          <a:bodyPr>
            <a:normAutofit/>
          </a:bodyPr>
          <a:lstStyle/>
          <a:p>
            <a:pPr>
              <a:lnSpc>
                <a:spcPct val="100000"/>
              </a:lnSpc>
              <a:spcBef>
                <a:spcPts val="1400"/>
              </a:spcBef>
            </a:pPr>
            <a:r>
              <a:rPr lang="en-US" sz="1200" dirty="0">
                <a:solidFill>
                  <a:schemeClr val="accent3">
                    <a:lumMod val="25000"/>
                  </a:schemeClr>
                </a:solidFill>
                <a:latin typeface="Abadi" panose="020B0604020104020204" pitchFamily="34" charset="0"/>
              </a:rPr>
              <a:t>As observed here, the success rate has increased over the years, starting with the year 2014</a:t>
            </a:r>
          </a:p>
          <a:p>
            <a:pPr>
              <a:lnSpc>
                <a:spcPct val="100000"/>
              </a:lnSpc>
              <a:spcBef>
                <a:spcPts val="1400"/>
              </a:spcBef>
            </a:pPr>
            <a:r>
              <a:rPr lang="en-US" sz="1200" dirty="0">
                <a:solidFill>
                  <a:schemeClr val="accent3">
                    <a:lumMod val="25000"/>
                  </a:schemeClr>
                </a:solidFill>
                <a:latin typeface="Abadi" panose="020B0604020104020204" pitchFamily="34" charset="0"/>
              </a:rPr>
              <a:t>In 2018, the success rate has dropped, compared to 2017, to the same rate of the year 2016</a:t>
            </a:r>
          </a:p>
          <a:p>
            <a:pPr>
              <a:lnSpc>
                <a:spcPct val="100000"/>
              </a:lnSpc>
              <a:spcBef>
                <a:spcPts val="1400"/>
              </a:spcBef>
            </a:pPr>
            <a:r>
              <a:rPr lang="en-US" sz="1200" dirty="0">
                <a:solidFill>
                  <a:schemeClr val="accent3">
                    <a:lumMod val="25000"/>
                  </a:schemeClr>
                </a:solidFill>
                <a:latin typeface="Abadi" panose="020B0604020104020204" pitchFamily="34" charset="0"/>
              </a:rPr>
              <a:t>The year with the highest success rate was the year 2019</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710C5E21-CE99-07CB-C3DA-BFFF4ADFDA17}"/>
              </a:ext>
            </a:extLst>
          </p:cNvPr>
          <p:cNvPicPr>
            <a:picLocks noChangeAspect="1"/>
          </p:cNvPicPr>
          <p:nvPr/>
        </p:nvPicPr>
        <p:blipFill>
          <a:blip r:embed="rId3"/>
          <a:stretch>
            <a:fillRect/>
          </a:stretch>
        </p:blipFill>
        <p:spPr>
          <a:xfrm>
            <a:off x="5970058" y="2211229"/>
            <a:ext cx="4924139" cy="269081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a:normAutofit/>
          </a:bodyPr>
          <a:lstStyle/>
          <a:p>
            <a:pPr algn="l">
              <a:buFont typeface="Arial" panose="020B0604020202020204" pitchFamily="34" charset="0"/>
              <a:buChar char="•"/>
            </a:pPr>
            <a:r>
              <a:rPr lang="en-US" sz="1200" b="0" i="0" dirty="0">
                <a:effectLst/>
              </a:rPr>
              <a:t>The result displays the names of the unique launch sites where SpaceX missions have been conducted.</a:t>
            </a:r>
          </a:p>
          <a:p>
            <a:pPr algn="l">
              <a:buFont typeface="Arial" panose="020B0604020202020204" pitchFamily="34" charset="0"/>
              <a:buChar char="•"/>
            </a:pPr>
            <a:r>
              <a:rPr lang="en-US" sz="1200" b="0" i="0" dirty="0">
                <a:effectLst/>
              </a:rPr>
              <a:t>Each launch site name is listed on a separate line.</a:t>
            </a:r>
          </a:p>
          <a:p>
            <a:pPr algn="l">
              <a:buFont typeface="Arial" panose="020B0604020202020204" pitchFamily="34" charset="0"/>
              <a:buChar char="•"/>
            </a:pPr>
            <a:r>
              <a:rPr lang="en-US" sz="1200" b="0" i="0" dirty="0">
                <a:effectLst/>
              </a:rPr>
              <a:t>The launch sites mentioned are CCAFS LC-40, VAFB SLC-4E, KSC LC-39A, and CCAFS SLC-40.</a:t>
            </a:r>
          </a:p>
          <a:p>
            <a:pPr algn="l">
              <a:buFont typeface="Arial" panose="020B0604020202020204" pitchFamily="34" charset="0"/>
              <a:buChar char="•"/>
            </a:pPr>
            <a:r>
              <a:rPr lang="en-US" sz="1200" b="0" i="0" dirty="0">
                <a:effectLst/>
              </a:rPr>
              <a:t>This information is useful for understanding the geographical locations from which SpaceX has conducted its missions.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endParaRPr lang="en-US" dirty="0">
              <a:solidFill>
                <a:srgbClr val="0B49CB"/>
              </a:solidFill>
              <a:latin typeface="Abadi"/>
            </a:endParaRPr>
          </a:p>
        </p:txBody>
      </p:sp>
      <p:graphicFrame>
        <p:nvGraphicFramePr>
          <p:cNvPr id="6" name="Table 5">
            <a:extLst>
              <a:ext uri="{FF2B5EF4-FFF2-40B4-BE49-F238E27FC236}">
                <a16:creationId xmlns:a16="http://schemas.microsoft.com/office/drawing/2014/main" id="{5463BB3C-4A0A-8FEF-1F3B-FE6AB9F1B723}"/>
              </a:ext>
            </a:extLst>
          </p:cNvPr>
          <p:cNvGraphicFramePr>
            <a:graphicFrameLocks noGrp="1"/>
          </p:cNvGraphicFramePr>
          <p:nvPr>
            <p:extLst>
              <p:ext uri="{D42A27DB-BD31-4B8C-83A1-F6EECF244321}">
                <p14:modId xmlns:p14="http://schemas.microsoft.com/office/powerpoint/2010/main" val="949969480"/>
              </p:ext>
            </p:extLst>
          </p:nvPr>
        </p:nvGraphicFramePr>
        <p:xfrm>
          <a:off x="5222948" y="3804286"/>
          <a:ext cx="1609725" cy="1828800"/>
        </p:xfrm>
        <a:graphic>
          <a:graphicData uri="http://schemas.openxmlformats.org/drawingml/2006/table">
            <a:tbl>
              <a:tblPr>
                <a:tableStyleId>{5940675A-B579-460E-94D1-54222C63F5DA}</a:tableStyleId>
              </a:tblPr>
              <a:tblGrid>
                <a:gridCol w="1609725">
                  <a:extLst>
                    <a:ext uri="{9D8B030D-6E8A-4147-A177-3AD203B41FA5}">
                      <a16:colId xmlns:a16="http://schemas.microsoft.com/office/drawing/2014/main" val="4068279040"/>
                    </a:ext>
                  </a:extLst>
                </a:gridCol>
              </a:tblGrid>
              <a:tr h="0">
                <a:tc>
                  <a:txBody>
                    <a:bodyPr/>
                    <a:lstStyle/>
                    <a:p>
                      <a:pPr algn="r" fontAlgn="ctr"/>
                      <a:r>
                        <a:rPr lang="en-US" b="1">
                          <a:effectLst/>
                        </a:rPr>
                        <a:t>Launch_Site</a:t>
                      </a:r>
                      <a:endParaRPr lang="en-US" b="1">
                        <a:effectLst/>
                        <a:latin typeface="inherit"/>
                      </a:endParaRPr>
                    </a:p>
                  </a:txBody>
                  <a:tcPr anchor="ctr"/>
                </a:tc>
                <a:extLst>
                  <a:ext uri="{0D108BD9-81ED-4DB2-BD59-A6C34878D82A}">
                    <a16:rowId xmlns:a16="http://schemas.microsoft.com/office/drawing/2014/main" val="1674396491"/>
                  </a:ext>
                </a:extLst>
              </a:tr>
              <a:tr h="0">
                <a:tc>
                  <a:txBody>
                    <a:bodyPr/>
                    <a:lstStyle/>
                    <a:p>
                      <a:pPr algn="r" fontAlgn="ctr"/>
                      <a:r>
                        <a:rPr lang="en-US" dirty="0">
                          <a:effectLst/>
                        </a:rPr>
                        <a:t>CCAFS LC-40</a:t>
                      </a:r>
                      <a:endParaRPr lang="en-US" dirty="0">
                        <a:effectLst/>
                        <a:latin typeface="inherit"/>
                      </a:endParaRPr>
                    </a:p>
                  </a:txBody>
                  <a:tcPr anchor="ctr"/>
                </a:tc>
                <a:extLst>
                  <a:ext uri="{0D108BD9-81ED-4DB2-BD59-A6C34878D82A}">
                    <a16:rowId xmlns:a16="http://schemas.microsoft.com/office/drawing/2014/main" val="479114217"/>
                  </a:ext>
                </a:extLst>
              </a:tr>
              <a:tr h="0">
                <a:tc>
                  <a:txBody>
                    <a:bodyPr/>
                    <a:lstStyle/>
                    <a:p>
                      <a:pPr algn="r" fontAlgn="ctr"/>
                      <a:r>
                        <a:rPr lang="en-US">
                          <a:effectLst/>
                        </a:rPr>
                        <a:t>VAFB SLC-4E</a:t>
                      </a:r>
                      <a:endParaRPr lang="en-US">
                        <a:effectLst/>
                        <a:latin typeface="inherit"/>
                      </a:endParaRPr>
                    </a:p>
                  </a:txBody>
                  <a:tcPr anchor="ctr"/>
                </a:tc>
                <a:extLst>
                  <a:ext uri="{0D108BD9-81ED-4DB2-BD59-A6C34878D82A}">
                    <a16:rowId xmlns:a16="http://schemas.microsoft.com/office/drawing/2014/main" val="2118963420"/>
                  </a:ext>
                </a:extLst>
              </a:tr>
              <a:tr h="0">
                <a:tc>
                  <a:txBody>
                    <a:bodyPr/>
                    <a:lstStyle/>
                    <a:p>
                      <a:pPr algn="r" fontAlgn="ctr"/>
                      <a:r>
                        <a:rPr lang="en-US">
                          <a:effectLst/>
                        </a:rPr>
                        <a:t>KSC LC-39A</a:t>
                      </a:r>
                      <a:endParaRPr lang="en-US">
                        <a:effectLst/>
                        <a:latin typeface="inherit"/>
                      </a:endParaRPr>
                    </a:p>
                  </a:txBody>
                  <a:tcPr anchor="ctr"/>
                </a:tc>
                <a:extLst>
                  <a:ext uri="{0D108BD9-81ED-4DB2-BD59-A6C34878D82A}">
                    <a16:rowId xmlns:a16="http://schemas.microsoft.com/office/drawing/2014/main" val="1041556667"/>
                  </a:ext>
                </a:extLst>
              </a:tr>
              <a:tr h="0">
                <a:tc>
                  <a:txBody>
                    <a:bodyPr/>
                    <a:lstStyle/>
                    <a:p>
                      <a:pPr algn="r" fontAlgn="ctr"/>
                      <a:r>
                        <a:rPr lang="en-US" dirty="0">
                          <a:effectLst/>
                        </a:rPr>
                        <a:t>CCAFS SLC-40</a:t>
                      </a:r>
                      <a:endParaRPr lang="en-US" dirty="0">
                        <a:effectLst/>
                        <a:latin typeface="inherit"/>
                      </a:endParaRPr>
                    </a:p>
                  </a:txBody>
                  <a:tcPr anchor="ctr"/>
                </a:tc>
                <a:extLst>
                  <a:ext uri="{0D108BD9-81ED-4DB2-BD59-A6C34878D82A}">
                    <a16:rowId xmlns:a16="http://schemas.microsoft.com/office/drawing/2014/main" val="3586267664"/>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6700" y="1469204"/>
            <a:ext cx="11734800" cy="1645471"/>
          </a:xfrm>
          <a:prstGeom prst="rect">
            <a:avLst/>
          </a:prstGeom>
        </p:spPr>
        <p:txBody>
          <a:bodyPr>
            <a:normAutofit/>
          </a:bodyPr>
          <a:lstStyle/>
          <a:p>
            <a:pPr algn="just">
              <a:lnSpc>
                <a:spcPct val="100000"/>
              </a:lnSpc>
              <a:spcBef>
                <a:spcPts val="1400"/>
              </a:spcBef>
            </a:pPr>
            <a:r>
              <a:rPr lang="en-US" sz="1200" b="0" i="0" dirty="0">
                <a:effectLst/>
                <a:latin typeface="Abadi" panose="020B0604020104020204" pitchFamily="34" charset="0"/>
              </a:rPr>
              <a:t>These records display launches from launch site "CCAFS LC-40." </a:t>
            </a:r>
          </a:p>
          <a:p>
            <a:pPr algn="just">
              <a:lnSpc>
                <a:spcPct val="100000"/>
              </a:lnSpc>
              <a:spcBef>
                <a:spcPts val="1400"/>
              </a:spcBef>
            </a:pPr>
            <a:r>
              <a:rPr lang="en-US" sz="1200" b="0" i="0" dirty="0">
                <a:effectLst/>
                <a:latin typeface="Abadi" panose="020B0604020104020204" pitchFamily="34" charset="0"/>
              </a:rPr>
              <a:t>Each row represents a launch event, including details such as the date, time, booster version, payload, payload mass, orbit, customer, mission outcome, and landing outcome. </a:t>
            </a:r>
          </a:p>
          <a:p>
            <a:pPr algn="just">
              <a:lnSpc>
                <a:spcPct val="100000"/>
              </a:lnSpc>
              <a:spcBef>
                <a:spcPts val="1400"/>
              </a:spcBef>
            </a:pPr>
            <a:r>
              <a:rPr lang="en-US" sz="1200" b="0" i="0" dirty="0">
                <a:effectLst/>
                <a:latin typeface="Abadi" panose="020B0604020104020204" pitchFamily="34" charset="0"/>
              </a:rPr>
              <a:t>The results indicate various missions conducted by SpaceX, including spacecraft qualification, demonstration flights, and missions for NASA under programs like COTS (Commercial Orbital Transportation Services) and CRS (Commercial Resupply Services). </a:t>
            </a:r>
          </a:p>
          <a:p>
            <a:pPr algn="just">
              <a:lnSpc>
                <a:spcPct val="100000"/>
              </a:lnSpc>
              <a:spcBef>
                <a:spcPts val="1400"/>
              </a:spcBef>
            </a:pPr>
            <a:r>
              <a:rPr lang="en-US" sz="1200" b="0" i="0" dirty="0">
                <a:effectLst/>
                <a:latin typeface="Abadi" panose="020B0604020104020204" pitchFamily="34" charset="0"/>
              </a:rPr>
              <a:t>Additionally, the landing outcomes are provided, indicating whether the booster attempted a landing and its outcome.</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74CE4A06-AE97-0A76-408E-E031074C6D27}"/>
              </a:ext>
            </a:extLst>
          </p:cNvPr>
          <p:cNvGraphicFramePr>
            <a:graphicFrameLocks noGrp="1"/>
          </p:cNvGraphicFramePr>
          <p:nvPr>
            <p:extLst>
              <p:ext uri="{D42A27DB-BD31-4B8C-83A1-F6EECF244321}">
                <p14:modId xmlns:p14="http://schemas.microsoft.com/office/powerpoint/2010/main" val="1605728607"/>
              </p:ext>
            </p:extLst>
          </p:nvPr>
        </p:nvGraphicFramePr>
        <p:xfrm>
          <a:off x="266700" y="3394928"/>
          <a:ext cx="11734800" cy="2630645"/>
        </p:xfrm>
        <a:graphic>
          <a:graphicData uri="http://schemas.openxmlformats.org/drawingml/2006/table">
            <a:tbl>
              <a:tblPr>
                <a:tableStyleId>{5940675A-B579-460E-94D1-54222C63F5DA}</a:tableStyleId>
              </a:tblPr>
              <a:tblGrid>
                <a:gridCol w="1173480">
                  <a:extLst>
                    <a:ext uri="{9D8B030D-6E8A-4147-A177-3AD203B41FA5}">
                      <a16:colId xmlns:a16="http://schemas.microsoft.com/office/drawing/2014/main" val="820094624"/>
                    </a:ext>
                  </a:extLst>
                </a:gridCol>
                <a:gridCol w="1173480">
                  <a:extLst>
                    <a:ext uri="{9D8B030D-6E8A-4147-A177-3AD203B41FA5}">
                      <a16:colId xmlns:a16="http://schemas.microsoft.com/office/drawing/2014/main" val="1324732598"/>
                    </a:ext>
                  </a:extLst>
                </a:gridCol>
                <a:gridCol w="1173480">
                  <a:extLst>
                    <a:ext uri="{9D8B030D-6E8A-4147-A177-3AD203B41FA5}">
                      <a16:colId xmlns:a16="http://schemas.microsoft.com/office/drawing/2014/main" val="978481312"/>
                    </a:ext>
                  </a:extLst>
                </a:gridCol>
                <a:gridCol w="1173480">
                  <a:extLst>
                    <a:ext uri="{9D8B030D-6E8A-4147-A177-3AD203B41FA5}">
                      <a16:colId xmlns:a16="http://schemas.microsoft.com/office/drawing/2014/main" val="2240529443"/>
                    </a:ext>
                  </a:extLst>
                </a:gridCol>
                <a:gridCol w="1173480">
                  <a:extLst>
                    <a:ext uri="{9D8B030D-6E8A-4147-A177-3AD203B41FA5}">
                      <a16:colId xmlns:a16="http://schemas.microsoft.com/office/drawing/2014/main" val="1671185356"/>
                    </a:ext>
                  </a:extLst>
                </a:gridCol>
                <a:gridCol w="1173480">
                  <a:extLst>
                    <a:ext uri="{9D8B030D-6E8A-4147-A177-3AD203B41FA5}">
                      <a16:colId xmlns:a16="http://schemas.microsoft.com/office/drawing/2014/main" val="3386004430"/>
                    </a:ext>
                  </a:extLst>
                </a:gridCol>
                <a:gridCol w="1173480">
                  <a:extLst>
                    <a:ext uri="{9D8B030D-6E8A-4147-A177-3AD203B41FA5}">
                      <a16:colId xmlns:a16="http://schemas.microsoft.com/office/drawing/2014/main" val="2068292257"/>
                    </a:ext>
                  </a:extLst>
                </a:gridCol>
                <a:gridCol w="1173480">
                  <a:extLst>
                    <a:ext uri="{9D8B030D-6E8A-4147-A177-3AD203B41FA5}">
                      <a16:colId xmlns:a16="http://schemas.microsoft.com/office/drawing/2014/main" val="1512733639"/>
                    </a:ext>
                  </a:extLst>
                </a:gridCol>
                <a:gridCol w="1173480">
                  <a:extLst>
                    <a:ext uri="{9D8B030D-6E8A-4147-A177-3AD203B41FA5}">
                      <a16:colId xmlns:a16="http://schemas.microsoft.com/office/drawing/2014/main" val="641529655"/>
                    </a:ext>
                  </a:extLst>
                </a:gridCol>
                <a:gridCol w="1173480">
                  <a:extLst>
                    <a:ext uri="{9D8B030D-6E8A-4147-A177-3AD203B41FA5}">
                      <a16:colId xmlns:a16="http://schemas.microsoft.com/office/drawing/2014/main" val="1107722112"/>
                    </a:ext>
                  </a:extLst>
                </a:gridCol>
              </a:tblGrid>
              <a:tr h="318530">
                <a:tc>
                  <a:txBody>
                    <a:bodyPr/>
                    <a:lstStyle/>
                    <a:p>
                      <a:pPr algn="r" fontAlgn="ctr"/>
                      <a:r>
                        <a:rPr lang="en-US" sz="1100" b="1" dirty="0">
                          <a:effectLst/>
                        </a:rPr>
                        <a:t>Date</a:t>
                      </a:r>
                      <a:endParaRPr lang="en-US" sz="1100" b="1" dirty="0">
                        <a:effectLst/>
                        <a:latin typeface="inherit"/>
                      </a:endParaRPr>
                    </a:p>
                  </a:txBody>
                  <a:tcPr marL="55786" marR="55786" marT="27893" marB="27893" anchor="ctr"/>
                </a:tc>
                <a:tc>
                  <a:txBody>
                    <a:bodyPr/>
                    <a:lstStyle/>
                    <a:p>
                      <a:pPr algn="r" fontAlgn="ctr"/>
                      <a:r>
                        <a:rPr lang="en-US" sz="1100" b="1" dirty="0">
                          <a:effectLst/>
                        </a:rPr>
                        <a:t>Time (UTC)</a:t>
                      </a:r>
                      <a:endParaRPr lang="en-US" sz="1100" b="1" dirty="0">
                        <a:effectLst/>
                        <a:latin typeface="inherit"/>
                      </a:endParaRPr>
                    </a:p>
                  </a:txBody>
                  <a:tcPr marL="55786" marR="55786" marT="27893" marB="27893" anchor="ctr"/>
                </a:tc>
                <a:tc>
                  <a:txBody>
                    <a:bodyPr/>
                    <a:lstStyle/>
                    <a:p>
                      <a:pPr algn="r" fontAlgn="ctr"/>
                      <a:r>
                        <a:rPr lang="en-US" sz="1100" b="1">
                          <a:effectLst/>
                        </a:rPr>
                        <a:t>Booster_Version</a:t>
                      </a:r>
                      <a:endParaRPr lang="en-US" sz="1100" b="1">
                        <a:effectLst/>
                        <a:latin typeface="inherit"/>
                      </a:endParaRPr>
                    </a:p>
                  </a:txBody>
                  <a:tcPr marL="55786" marR="55786" marT="27893" marB="27893" anchor="ctr"/>
                </a:tc>
                <a:tc>
                  <a:txBody>
                    <a:bodyPr/>
                    <a:lstStyle/>
                    <a:p>
                      <a:pPr algn="r" fontAlgn="ctr"/>
                      <a:r>
                        <a:rPr lang="en-US" sz="1100" b="1">
                          <a:effectLst/>
                        </a:rPr>
                        <a:t>Launch_Site</a:t>
                      </a:r>
                      <a:endParaRPr lang="en-US" sz="1100" b="1">
                        <a:effectLst/>
                        <a:latin typeface="inherit"/>
                      </a:endParaRPr>
                    </a:p>
                  </a:txBody>
                  <a:tcPr marL="55786" marR="55786" marT="27893" marB="27893" anchor="ctr"/>
                </a:tc>
                <a:tc>
                  <a:txBody>
                    <a:bodyPr/>
                    <a:lstStyle/>
                    <a:p>
                      <a:pPr algn="r" fontAlgn="ctr"/>
                      <a:r>
                        <a:rPr lang="en-US" sz="1100" b="1">
                          <a:effectLst/>
                        </a:rPr>
                        <a:t>Payload</a:t>
                      </a:r>
                      <a:endParaRPr lang="en-US" sz="1100" b="1">
                        <a:effectLst/>
                        <a:latin typeface="inherit"/>
                      </a:endParaRPr>
                    </a:p>
                  </a:txBody>
                  <a:tcPr marL="55786" marR="55786" marT="27893" marB="27893" anchor="ctr"/>
                </a:tc>
                <a:tc>
                  <a:txBody>
                    <a:bodyPr/>
                    <a:lstStyle/>
                    <a:p>
                      <a:pPr algn="r" fontAlgn="ctr"/>
                      <a:r>
                        <a:rPr lang="en-US" sz="1100" b="1">
                          <a:effectLst/>
                        </a:rPr>
                        <a:t>PAYLOAD_MASS__KG_</a:t>
                      </a:r>
                      <a:endParaRPr lang="en-US" sz="1100" b="1">
                        <a:effectLst/>
                        <a:latin typeface="inherit"/>
                      </a:endParaRPr>
                    </a:p>
                  </a:txBody>
                  <a:tcPr marL="55786" marR="55786" marT="27893" marB="27893" anchor="ctr"/>
                </a:tc>
                <a:tc>
                  <a:txBody>
                    <a:bodyPr/>
                    <a:lstStyle/>
                    <a:p>
                      <a:pPr algn="r" fontAlgn="ctr"/>
                      <a:r>
                        <a:rPr lang="en-US" sz="1100" b="1">
                          <a:effectLst/>
                        </a:rPr>
                        <a:t>Orbit</a:t>
                      </a:r>
                      <a:endParaRPr lang="en-US" sz="1100" b="1">
                        <a:effectLst/>
                        <a:latin typeface="inherit"/>
                      </a:endParaRPr>
                    </a:p>
                  </a:txBody>
                  <a:tcPr marL="55786" marR="55786" marT="27893" marB="27893" anchor="ctr"/>
                </a:tc>
                <a:tc>
                  <a:txBody>
                    <a:bodyPr/>
                    <a:lstStyle/>
                    <a:p>
                      <a:pPr algn="r" fontAlgn="ctr"/>
                      <a:r>
                        <a:rPr lang="en-US" sz="1100" b="1">
                          <a:effectLst/>
                        </a:rPr>
                        <a:t>Customer</a:t>
                      </a:r>
                      <a:endParaRPr lang="en-US" sz="1100" b="1">
                        <a:effectLst/>
                        <a:latin typeface="inherit"/>
                      </a:endParaRPr>
                    </a:p>
                  </a:txBody>
                  <a:tcPr marL="55786" marR="55786" marT="27893" marB="27893" anchor="ctr"/>
                </a:tc>
                <a:tc>
                  <a:txBody>
                    <a:bodyPr/>
                    <a:lstStyle/>
                    <a:p>
                      <a:pPr algn="r" fontAlgn="ctr"/>
                      <a:r>
                        <a:rPr lang="en-US" sz="1100" b="1">
                          <a:effectLst/>
                        </a:rPr>
                        <a:t>Mission_Outcome</a:t>
                      </a:r>
                      <a:endParaRPr lang="en-US" sz="1100" b="1">
                        <a:effectLst/>
                        <a:latin typeface="inherit"/>
                      </a:endParaRPr>
                    </a:p>
                  </a:txBody>
                  <a:tcPr marL="55786" marR="55786" marT="27893" marB="27893" anchor="ctr"/>
                </a:tc>
                <a:tc>
                  <a:txBody>
                    <a:bodyPr/>
                    <a:lstStyle/>
                    <a:p>
                      <a:pPr algn="r" fontAlgn="ctr"/>
                      <a:r>
                        <a:rPr lang="en-US" sz="1100" b="1">
                          <a:effectLst/>
                        </a:rPr>
                        <a:t>Landing_Outcome</a:t>
                      </a:r>
                      <a:endParaRPr lang="en-US" sz="1100" b="1">
                        <a:effectLst/>
                        <a:latin typeface="inherit"/>
                      </a:endParaRPr>
                    </a:p>
                  </a:txBody>
                  <a:tcPr marL="55786" marR="55786" marT="27893" marB="27893" anchor="ctr"/>
                </a:tc>
                <a:extLst>
                  <a:ext uri="{0D108BD9-81ED-4DB2-BD59-A6C34878D82A}">
                    <a16:rowId xmlns:a16="http://schemas.microsoft.com/office/drawing/2014/main" val="686237082"/>
                  </a:ext>
                </a:extLst>
              </a:tr>
              <a:tr h="509680">
                <a:tc>
                  <a:txBody>
                    <a:bodyPr/>
                    <a:lstStyle/>
                    <a:p>
                      <a:pPr algn="r" fontAlgn="ctr"/>
                      <a:r>
                        <a:rPr lang="en-US" sz="1100">
                          <a:effectLst/>
                        </a:rPr>
                        <a:t>2010-06-04</a:t>
                      </a:r>
                      <a:endParaRPr lang="en-US" sz="1100">
                        <a:effectLst/>
                        <a:latin typeface="inherit"/>
                      </a:endParaRPr>
                    </a:p>
                  </a:txBody>
                  <a:tcPr marL="55786" marR="55786" marT="27893" marB="27893" anchor="ctr"/>
                </a:tc>
                <a:tc>
                  <a:txBody>
                    <a:bodyPr/>
                    <a:lstStyle/>
                    <a:p>
                      <a:pPr algn="r" fontAlgn="ctr"/>
                      <a:r>
                        <a:rPr lang="en-US" sz="1100" dirty="0">
                          <a:effectLst/>
                        </a:rPr>
                        <a:t>18:45:00</a:t>
                      </a:r>
                      <a:endParaRPr lang="en-US" sz="1100" dirty="0">
                        <a:effectLst/>
                        <a:latin typeface="inherit"/>
                      </a:endParaRPr>
                    </a:p>
                  </a:txBody>
                  <a:tcPr marL="55786" marR="55786" marT="27893" marB="27893" anchor="ctr"/>
                </a:tc>
                <a:tc>
                  <a:txBody>
                    <a:bodyPr/>
                    <a:lstStyle/>
                    <a:p>
                      <a:pPr algn="r" fontAlgn="ctr"/>
                      <a:r>
                        <a:rPr lang="en-US" sz="1100" dirty="0">
                          <a:effectLst/>
                        </a:rPr>
                        <a:t>F9 v1.0 B0003</a:t>
                      </a:r>
                      <a:endParaRPr lang="en-US" sz="1100" dirty="0">
                        <a:effectLst/>
                        <a:latin typeface="inherit"/>
                      </a:endParaRPr>
                    </a:p>
                  </a:txBody>
                  <a:tcPr marL="55786" marR="55786" marT="27893" marB="27893" anchor="ctr"/>
                </a:tc>
                <a:tc>
                  <a:txBody>
                    <a:bodyPr/>
                    <a:lstStyle/>
                    <a:p>
                      <a:pPr algn="r" fontAlgn="ctr"/>
                      <a:r>
                        <a:rPr lang="en-US" sz="1100">
                          <a:effectLst/>
                        </a:rPr>
                        <a:t>CCAFS LC-40</a:t>
                      </a:r>
                      <a:endParaRPr lang="en-US" sz="1100">
                        <a:effectLst/>
                        <a:latin typeface="inherit"/>
                      </a:endParaRPr>
                    </a:p>
                  </a:txBody>
                  <a:tcPr marL="55786" marR="55786" marT="27893" marB="27893" anchor="ctr"/>
                </a:tc>
                <a:tc>
                  <a:txBody>
                    <a:bodyPr/>
                    <a:lstStyle/>
                    <a:p>
                      <a:pPr algn="r" fontAlgn="ctr"/>
                      <a:r>
                        <a:rPr lang="en-US" sz="1100">
                          <a:effectLst/>
                        </a:rPr>
                        <a:t>Dragon Spacecraft Qualification Unit</a:t>
                      </a:r>
                      <a:endParaRPr lang="en-US" sz="1100">
                        <a:effectLst/>
                        <a:latin typeface="inherit"/>
                      </a:endParaRPr>
                    </a:p>
                  </a:txBody>
                  <a:tcPr marL="55786" marR="55786" marT="27893" marB="27893" anchor="ctr"/>
                </a:tc>
                <a:tc>
                  <a:txBody>
                    <a:bodyPr/>
                    <a:lstStyle/>
                    <a:p>
                      <a:pPr algn="r" fontAlgn="ctr"/>
                      <a:r>
                        <a:rPr lang="en-US" sz="1100">
                          <a:effectLst/>
                        </a:rPr>
                        <a:t>0</a:t>
                      </a:r>
                      <a:endParaRPr lang="en-US" sz="1100">
                        <a:effectLst/>
                        <a:latin typeface="inherit"/>
                      </a:endParaRPr>
                    </a:p>
                  </a:txBody>
                  <a:tcPr marL="55786" marR="55786" marT="27893" marB="27893" anchor="ctr"/>
                </a:tc>
                <a:tc>
                  <a:txBody>
                    <a:bodyPr/>
                    <a:lstStyle/>
                    <a:p>
                      <a:pPr algn="r" fontAlgn="ctr"/>
                      <a:r>
                        <a:rPr lang="en-US" sz="1100">
                          <a:effectLst/>
                        </a:rPr>
                        <a:t>LEO</a:t>
                      </a:r>
                      <a:endParaRPr lang="en-US" sz="1100">
                        <a:effectLst/>
                        <a:latin typeface="inherit"/>
                      </a:endParaRPr>
                    </a:p>
                  </a:txBody>
                  <a:tcPr marL="55786" marR="55786" marT="27893" marB="27893" anchor="ctr"/>
                </a:tc>
                <a:tc>
                  <a:txBody>
                    <a:bodyPr/>
                    <a:lstStyle/>
                    <a:p>
                      <a:pPr algn="r" fontAlgn="ctr"/>
                      <a:r>
                        <a:rPr lang="en-US" sz="1100">
                          <a:effectLst/>
                        </a:rPr>
                        <a:t>SpaceX</a:t>
                      </a:r>
                      <a:endParaRPr lang="en-US" sz="1100">
                        <a:effectLst/>
                        <a:latin typeface="inherit"/>
                      </a:endParaRPr>
                    </a:p>
                  </a:txBody>
                  <a:tcPr marL="55786" marR="55786" marT="27893" marB="27893" anchor="ctr"/>
                </a:tc>
                <a:tc>
                  <a:txBody>
                    <a:bodyPr/>
                    <a:lstStyle/>
                    <a:p>
                      <a:pPr algn="r" fontAlgn="ctr"/>
                      <a:r>
                        <a:rPr lang="en-US" sz="1100">
                          <a:effectLst/>
                        </a:rPr>
                        <a:t>Success</a:t>
                      </a:r>
                      <a:endParaRPr lang="en-US" sz="1100">
                        <a:effectLst/>
                        <a:latin typeface="inherit"/>
                      </a:endParaRPr>
                    </a:p>
                  </a:txBody>
                  <a:tcPr marL="55786" marR="55786" marT="27893" marB="27893" anchor="ctr"/>
                </a:tc>
                <a:tc>
                  <a:txBody>
                    <a:bodyPr/>
                    <a:lstStyle/>
                    <a:p>
                      <a:pPr algn="r" fontAlgn="ctr"/>
                      <a:r>
                        <a:rPr lang="en-US" sz="1100">
                          <a:effectLst/>
                        </a:rPr>
                        <a:t>Failure (parachute)</a:t>
                      </a:r>
                      <a:endParaRPr lang="en-US" sz="1100">
                        <a:effectLst/>
                        <a:latin typeface="inherit"/>
                      </a:endParaRPr>
                    </a:p>
                  </a:txBody>
                  <a:tcPr marL="55786" marR="55786" marT="27893" marB="27893" anchor="ctr"/>
                </a:tc>
                <a:extLst>
                  <a:ext uri="{0D108BD9-81ED-4DB2-BD59-A6C34878D82A}">
                    <a16:rowId xmlns:a16="http://schemas.microsoft.com/office/drawing/2014/main" val="2251989398"/>
                  </a:ext>
                </a:extLst>
              </a:tr>
              <a:tr h="891981">
                <a:tc>
                  <a:txBody>
                    <a:bodyPr/>
                    <a:lstStyle/>
                    <a:p>
                      <a:pPr algn="r" fontAlgn="ctr"/>
                      <a:r>
                        <a:rPr lang="en-US" sz="1100">
                          <a:effectLst/>
                        </a:rPr>
                        <a:t>2010-12-08</a:t>
                      </a:r>
                      <a:endParaRPr lang="en-US" sz="1100">
                        <a:effectLst/>
                        <a:latin typeface="inherit"/>
                      </a:endParaRPr>
                    </a:p>
                  </a:txBody>
                  <a:tcPr marL="55786" marR="55786" marT="27893" marB="27893" anchor="ctr"/>
                </a:tc>
                <a:tc>
                  <a:txBody>
                    <a:bodyPr/>
                    <a:lstStyle/>
                    <a:p>
                      <a:pPr algn="r" fontAlgn="ctr"/>
                      <a:r>
                        <a:rPr lang="en-US" sz="1100" dirty="0">
                          <a:effectLst/>
                        </a:rPr>
                        <a:t>15:43:00</a:t>
                      </a:r>
                      <a:endParaRPr lang="en-US" sz="1100" dirty="0">
                        <a:effectLst/>
                        <a:latin typeface="inherit"/>
                      </a:endParaRPr>
                    </a:p>
                  </a:txBody>
                  <a:tcPr marL="55786" marR="55786" marT="27893" marB="27893" anchor="ctr"/>
                </a:tc>
                <a:tc>
                  <a:txBody>
                    <a:bodyPr/>
                    <a:lstStyle/>
                    <a:p>
                      <a:pPr algn="r" fontAlgn="ctr"/>
                      <a:r>
                        <a:rPr lang="en-US" sz="1100" dirty="0">
                          <a:effectLst/>
                        </a:rPr>
                        <a:t>F9 v1.0 B0004</a:t>
                      </a:r>
                      <a:endParaRPr lang="en-US" sz="1100" dirty="0">
                        <a:effectLst/>
                        <a:latin typeface="inherit"/>
                      </a:endParaRPr>
                    </a:p>
                  </a:txBody>
                  <a:tcPr marL="55786" marR="55786" marT="27893" marB="27893" anchor="ctr"/>
                </a:tc>
                <a:tc>
                  <a:txBody>
                    <a:bodyPr/>
                    <a:lstStyle/>
                    <a:p>
                      <a:pPr algn="r" fontAlgn="ctr"/>
                      <a:r>
                        <a:rPr lang="en-US" sz="1100" dirty="0">
                          <a:effectLst/>
                        </a:rPr>
                        <a:t>CCAFS LC-40</a:t>
                      </a:r>
                      <a:endParaRPr lang="en-US" sz="1100" dirty="0">
                        <a:effectLst/>
                        <a:latin typeface="inherit"/>
                      </a:endParaRPr>
                    </a:p>
                  </a:txBody>
                  <a:tcPr marL="55786" marR="55786" marT="27893" marB="27893" anchor="ctr"/>
                </a:tc>
                <a:tc>
                  <a:txBody>
                    <a:bodyPr/>
                    <a:lstStyle/>
                    <a:p>
                      <a:pPr algn="r" fontAlgn="ctr"/>
                      <a:r>
                        <a:rPr lang="en-US" sz="1100" dirty="0">
                          <a:effectLst/>
                        </a:rPr>
                        <a:t>Dragon demo flight C1, two CubeSats, barrel of </a:t>
                      </a:r>
                      <a:r>
                        <a:rPr lang="en-US" sz="1100" dirty="0" err="1">
                          <a:effectLst/>
                        </a:rPr>
                        <a:t>Brouere</a:t>
                      </a:r>
                      <a:r>
                        <a:rPr lang="en-US" sz="1100" dirty="0">
                          <a:effectLst/>
                        </a:rPr>
                        <a:t> cheese</a:t>
                      </a:r>
                      <a:endParaRPr lang="en-US" sz="1100" dirty="0">
                        <a:effectLst/>
                        <a:latin typeface="inherit"/>
                      </a:endParaRPr>
                    </a:p>
                  </a:txBody>
                  <a:tcPr marL="55786" marR="55786" marT="27893" marB="27893" anchor="ctr"/>
                </a:tc>
                <a:tc>
                  <a:txBody>
                    <a:bodyPr/>
                    <a:lstStyle/>
                    <a:p>
                      <a:pPr algn="r" fontAlgn="ctr"/>
                      <a:r>
                        <a:rPr lang="en-US" sz="1100">
                          <a:effectLst/>
                        </a:rPr>
                        <a:t>0</a:t>
                      </a:r>
                      <a:endParaRPr lang="en-US" sz="1100">
                        <a:effectLst/>
                        <a:latin typeface="inherit"/>
                      </a:endParaRPr>
                    </a:p>
                  </a:txBody>
                  <a:tcPr marL="55786" marR="55786" marT="27893" marB="27893" anchor="ctr"/>
                </a:tc>
                <a:tc>
                  <a:txBody>
                    <a:bodyPr/>
                    <a:lstStyle/>
                    <a:p>
                      <a:pPr algn="r" fontAlgn="ctr"/>
                      <a:r>
                        <a:rPr lang="en-US" sz="1100">
                          <a:effectLst/>
                        </a:rPr>
                        <a:t>LEO (ISS)</a:t>
                      </a:r>
                      <a:endParaRPr lang="en-US" sz="1100">
                        <a:effectLst/>
                        <a:latin typeface="inherit"/>
                      </a:endParaRPr>
                    </a:p>
                  </a:txBody>
                  <a:tcPr marL="55786" marR="55786" marT="27893" marB="27893" anchor="ctr"/>
                </a:tc>
                <a:tc>
                  <a:txBody>
                    <a:bodyPr/>
                    <a:lstStyle/>
                    <a:p>
                      <a:pPr algn="r" fontAlgn="ctr"/>
                      <a:r>
                        <a:rPr lang="en-US" sz="1100">
                          <a:effectLst/>
                        </a:rPr>
                        <a:t>NASA (COTS) NRO</a:t>
                      </a:r>
                      <a:endParaRPr lang="en-US" sz="1100">
                        <a:effectLst/>
                        <a:latin typeface="inherit"/>
                      </a:endParaRPr>
                    </a:p>
                  </a:txBody>
                  <a:tcPr marL="55786" marR="55786" marT="27893" marB="27893" anchor="ctr"/>
                </a:tc>
                <a:tc>
                  <a:txBody>
                    <a:bodyPr/>
                    <a:lstStyle/>
                    <a:p>
                      <a:pPr algn="r" fontAlgn="ctr"/>
                      <a:r>
                        <a:rPr lang="en-US" sz="1100">
                          <a:effectLst/>
                        </a:rPr>
                        <a:t>Success</a:t>
                      </a:r>
                      <a:endParaRPr lang="en-US" sz="1100">
                        <a:effectLst/>
                        <a:latin typeface="inherit"/>
                      </a:endParaRPr>
                    </a:p>
                  </a:txBody>
                  <a:tcPr marL="55786" marR="55786" marT="27893" marB="27893" anchor="ctr"/>
                </a:tc>
                <a:tc>
                  <a:txBody>
                    <a:bodyPr/>
                    <a:lstStyle/>
                    <a:p>
                      <a:pPr algn="r" fontAlgn="ctr"/>
                      <a:r>
                        <a:rPr lang="en-US" sz="1100" dirty="0">
                          <a:effectLst/>
                        </a:rPr>
                        <a:t>Failure (parachute)</a:t>
                      </a:r>
                      <a:endParaRPr lang="en-US" sz="1100" dirty="0">
                        <a:effectLst/>
                        <a:latin typeface="inherit"/>
                      </a:endParaRPr>
                    </a:p>
                  </a:txBody>
                  <a:tcPr marL="55786" marR="55786" marT="27893" marB="27893" anchor="ctr"/>
                </a:tc>
                <a:extLst>
                  <a:ext uri="{0D108BD9-81ED-4DB2-BD59-A6C34878D82A}">
                    <a16:rowId xmlns:a16="http://schemas.microsoft.com/office/drawing/2014/main" val="473480297"/>
                  </a:ext>
                </a:extLst>
              </a:tr>
              <a:tr h="318530">
                <a:tc>
                  <a:txBody>
                    <a:bodyPr/>
                    <a:lstStyle/>
                    <a:p>
                      <a:pPr algn="r" fontAlgn="ctr"/>
                      <a:r>
                        <a:rPr lang="en-US" sz="1100">
                          <a:effectLst/>
                        </a:rPr>
                        <a:t>2012-05-22</a:t>
                      </a:r>
                      <a:endParaRPr lang="en-US" sz="1100">
                        <a:effectLst/>
                        <a:latin typeface="inherit"/>
                      </a:endParaRPr>
                    </a:p>
                  </a:txBody>
                  <a:tcPr marL="55786" marR="55786" marT="27893" marB="27893" anchor="ctr"/>
                </a:tc>
                <a:tc>
                  <a:txBody>
                    <a:bodyPr/>
                    <a:lstStyle/>
                    <a:p>
                      <a:pPr algn="r" fontAlgn="ctr"/>
                      <a:r>
                        <a:rPr lang="en-US" sz="1100">
                          <a:effectLst/>
                        </a:rPr>
                        <a:t>7:44:00</a:t>
                      </a:r>
                      <a:endParaRPr lang="en-US" sz="1100">
                        <a:effectLst/>
                        <a:latin typeface="inherit"/>
                      </a:endParaRPr>
                    </a:p>
                  </a:txBody>
                  <a:tcPr marL="55786" marR="55786" marT="27893" marB="27893" anchor="ctr"/>
                </a:tc>
                <a:tc>
                  <a:txBody>
                    <a:bodyPr/>
                    <a:lstStyle/>
                    <a:p>
                      <a:pPr algn="r" fontAlgn="ctr"/>
                      <a:r>
                        <a:rPr lang="en-US" sz="1100">
                          <a:effectLst/>
                        </a:rPr>
                        <a:t>F9 v1.0 B0005</a:t>
                      </a:r>
                      <a:endParaRPr lang="en-US" sz="1100">
                        <a:effectLst/>
                        <a:latin typeface="inherit"/>
                      </a:endParaRPr>
                    </a:p>
                  </a:txBody>
                  <a:tcPr marL="55786" marR="55786" marT="27893" marB="27893" anchor="ctr"/>
                </a:tc>
                <a:tc>
                  <a:txBody>
                    <a:bodyPr/>
                    <a:lstStyle/>
                    <a:p>
                      <a:pPr algn="r" fontAlgn="ctr"/>
                      <a:r>
                        <a:rPr lang="en-US" sz="1100" dirty="0">
                          <a:effectLst/>
                        </a:rPr>
                        <a:t>CCAFS LC-40</a:t>
                      </a:r>
                      <a:endParaRPr lang="en-US" sz="1100" dirty="0">
                        <a:effectLst/>
                        <a:latin typeface="inherit"/>
                      </a:endParaRPr>
                    </a:p>
                  </a:txBody>
                  <a:tcPr marL="55786" marR="55786" marT="27893" marB="27893" anchor="ctr"/>
                </a:tc>
                <a:tc>
                  <a:txBody>
                    <a:bodyPr/>
                    <a:lstStyle/>
                    <a:p>
                      <a:pPr algn="r" fontAlgn="ctr"/>
                      <a:r>
                        <a:rPr lang="en-US" sz="1100">
                          <a:effectLst/>
                        </a:rPr>
                        <a:t>Dragon demo flight C2</a:t>
                      </a:r>
                      <a:endParaRPr lang="en-US" sz="1100">
                        <a:effectLst/>
                        <a:latin typeface="inherit"/>
                      </a:endParaRPr>
                    </a:p>
                  </a:txBody>
                  <a:tcPr marL="55786" marR="55786" marT="27893" marB="27893" anchor="ctr"/>
                </a:tc>
                <a:tc>
                  <a:txBody>
                    <a:bodyPr/>
                    <a:lstStyle/>
                    <a:p>
                      <a:pPr algn="r" fontAlgn="ctr"/>
                      <a:r>
                        <a:rPr lang="en-US" sz="1100" dirty="0">
                          <a:effectLst/>
                        </a:rPr>
                        <a:t>525</a:t>
                      </a:r>
                      <a:endParaRPr lang="en-US" sz="1100" dirty="0">
                        <a:effectLst/>
                        <a:latin typeface="inherit"/>
                      </a:endParaRPr>
                    </a:p>
                  </a:txBody>
                  <a:tcPr marL="55786" marR="55786" marT="27893" marB="27893" anchor="ctr"/>
                </a:tc>
                <a:tc>
                  <a:txBody>
                    <a:bodyPr/>
                    <a:lstStyle/>
                    <a:p>
                      <a:pPr algn="r" fontAlgn="ctr"/>
                      <a:r>
                        <a:rPr lang="en-US" sz="1100" dirty="0">
                          <a:effectLst/>
                        </a:rPr>
                        <a:t>LEO (ISS)</a:t>
                      </a:r>
                      <a:endParaRPr lang="en-US" sz="1100" dirty="0">
                        <a:effectLst/>
                        <a:latin typeface="inherit"/>
                      </a:endParaRPr>
                    </a:p>
                  </a:txBody>
                  <a:tcPr marL="55786" marR="55786" marT="27893" marB="27893" anchor="ctr"/>
                </a:tc>
                <a:tc>
                  <a:txBody>
                    <a:bodyPr/>
                    <a:lstStyle/>
                    <a:p>
                      <a:pPr algn="r" fontAlgn="ctr"/>
                      <a:r>
                        <a:rPr lang="en-US" sz="1100" dirty="0">
                          <a:effectLst/>
                        </a:rPr>
                        <a:t>NASA (COTS)</a:t>
                      </a:r>
                      <a:endParaRPr lang="en-US" sz="1100" dirty="0">
                        <a:effectLst/>
                        <a:latin typeface="inherit"/>
                      </a:endParaRPr>
                    </a:p>
                  </a:txBody>
                  <a:tcPr marL="55786" marR="55786" marT="27893" marB="27893" anchor="ctr"/>
                </a:tc>
                <a:tc>
                  <a:txBody>
                    <a:bodyPr/>
                    <a:lstStyle/>
                    <a:p>
                      <a:pPr algn="r" fontAlgn="ctr"/>
                      <a:r>
                        <a:rPr lang="en-US" sz="1100">
                          <a:effectLst/>
                        </a:rPr>
                        <a:t>Success</a:t>
                      </a:r>
                      <a:endParaRPr lang="en-US" sz="1100">
                        <a:effectLst/>
                        <a:latin typeface="inherit"/>
                      </a:endParaRPr>
                    </a:p>
                  </a:txBody>
                  <a:tcPr marL="55786" marR="55786" marT="27893" marB="27893" anchor="ctr"/>
                </a:tc>
                <a:tc>
                  <a:txBody>
                    <a:bodyPr/>
                    <a:lstStyle/>
                    <a:p>
                      <a:pPr algn="r" fontAlgn="ctr"/>
                      <a:r>
                        <a:rPr lang="en-US" sz="1100">
                          <a:effectLst/>
                        </a:rPr>
                        <a:t>No attempt</a:t>
                      </a:r>
                      <a:endParaRPr lang="en-US" sz="1100">
                        <a:effectLst/>
                        <a:latin typeface="inherit"/>
                      </a:endParaRPr>
                    </a:p>
                  </a:txBody>
                  <a:tcPr marL="55786" marR="55786" marT="27893" marB="27893" anchor="ctr"/>
                </a:tc>
                <a:extLst>
                  <a:ext uri="{0D108BD9-81ED-4DB2-BD59-A6C34878D82A}">
                    <a16:rowId xmlns:a16="http://schemas.microsoft.com/office/drawing/2014/main" val="3184341000"/>
                  </a:ext>
                </a:extLst>
              </a:tr>
              <a:tr h="222955">
                <a:tc>
                  <a:txBody>
                    <a:bodyPr/>
                    <a:lstStyle/>
                    <a:p>
                      <a:pPr algn="r" fontAlgn="ctr"/>
                      <a:r>
                        <a:rPr lang="en-US" sz="1100">
                          <a:effectLst/>
                        </a:rPr>
                        <a:t>2012-10-08</a:t>
                      </a:r>
                      <a:endParaRPr lang="en-US" sz="1100">
                        <a:effectLst/>
                        <a:latin typeface="inherit"/>
                      </a:endParaRPr>
                    </a:p>
                  </a:txBody>
                  <a:tcPr marL="55786" marR="55786" marT="27893" marB="27893" anchor="ctr"/>
                </a:tc>
                <a:tc>
                  <a:txBody>
                    <a:bodyPr/>
                    <a:lstStyle/>
                    <a:p>
                      <a:pPr algn="r" fontAlgn="ctr"/>
                      <a:r>
                        <a:rPr lang="en-US" sz="1100">
                          <a:effectLst/>
                        </a:rPr>
                        <a:t>0:35:00</a:t>
                      </a:r>
                      <a:endParaRPr lang="en-US" sz="1100">
                        <a:effectLst/>
                        <a:latin typeface="inherit"/>
                      </a:endParaRPr>
                    </a:p>
                  </a:txBody>
                  <a:tcPr marL="55786" marR="55786" marT="27893" marB="27893" anchor="ctr"/>
                </a:tc>
                <a:tc>
                  <a:txBody>
                    <a:bodyPr/>
                    <a:lstStyle/>
                    <a:p>
                      <a:pPr algn="r" fontAlgn="ctr"/>
                      <a:r>
                        <a:rPr lang="en-US" sz="1100">
                          <a:effectLst/>
                        </a:rPr>
                        <a:t>F9 v1.0 B0006</a:t>
                      </a:r>
                      <a:endParaRPr lang="en-US" sz="1100">
                        <a:effectLst/>
                        <a:latin typeface="inherit"/>
                      </a:endParaRPr>
                    </a:p>
                  </a:txBody>
                  <a:tcPr marL="55786" marR="55786" marT="27893" marB="27893" anchor="ctr"/>
                </a:tc>
                <a:tc>
                  <a:txBody>
                    <a:bodyPr/>
                    <a:lstStyle/>
                    <a:p>
                      <a:pPr algn="r" fontAlgn="ctr"/>
                      <a:r>
                        <a:rPr lang="en-US" sz="1100">
                          <a:effectLst/>
                        </a:rPr>
                        <a:t>CCAFS LC-40</a:t>
                      </a:r>
                      <a:endParaRPr lang="en-US" sz="1100">
                        <a:effectLst/>
                        <a:latin typeface="inherit"/>
                      </a:endParaRPr>
                    </a:p>
                  </a:txBody>
                  <a:tcPr marL="55786" marR="55786" marT="27893" marB="27893" anchor="ctr"/>
                </a:tc>
                <a:tc>
                  <a:txBody>
                    <a:bodyPr/>
                    <a:lstStyle/>
                    <a:p>
                      <a:pPr algn="r" fontAlgn="ctr"/>
                      <a:r>
                        <a:rPr lang="en-US" sz="1100">
                          <a:effectLst/>
                        </a:rPr>
                        <a:t>SpaceX CRS-1</a:t>
                      </a:r>
                      <a:endParaRPr lang="en-US" sz="1100">
                        <a:effectLst/>
                        <a:latin typeface="inherit"/>
                      </a:endParaRPr>
                    </a:p>
                  </a:txBody>
                  <a:tcPr marL="55786" marR="55786" marT="27893" marB="27893" anchor="ctr"/>
                </a:tc>
                <a:tc>
                  <a:txBody>
                    <a:bodyPr/>
                    <a:lstStyle/>
                    <a:p>
                      <a:pPr algn="r" fontAlgn="ctr"/>
                      <a:r>
                        <a:rPr lang="en-US" sz="1100">
                          <a:effectLst/>
                        </a:rPr>
                        <a:t>500</a:t>
                      </a:r>
                      <a:endParaRPr lang="en-US" sz="1100">
                        <a:effectLst/>
                        <a:latin typeface="inherit"/>
                      </a:endParaRPr>
                    </a:p>
                  </a:txBody>
                  <a:tcPr marL="55786" marR="55786" marT="27893" marB="27893" anchor="ctr"/>
                </a:tc>
                <a:tc>
                  <a:txBody>
                    <a:bodyPr/>
                    <a:lstStyle/>
                    <a:p>
                      <a:pPr algn="r" fontAlgn="ctr"/>
                      <a:r>
                        <a:rPr lang="en-US" sz="1100">
                          <a:effectLst/>
                        </a:rPr>
                        <a:t>LEO (ISS)</a:t>
                      </a:r>
                      <a:endParaRPr lang="en-US" sz="1100">
                        <a:effectLst/>
                        <a:latin typeface="inherit"/>
                      </a:endParaRPr>
                    </a:p>
                  </a:txBody>
                  <a:tcPr marL="55786" marR="55786" marT="27893" marB="27893" anchor="ctr"/>
                </a:tc>
                <a:tc>
                  <a:txBody>
                    <a:bodyPr/>
                    <a:lstStyle/>
                    <a:p>
                      <a:pPr algn="r" fontAlgn="ctr"/>
                      <a:r>
                        <a:rPr lang="en-US" sz="1100" dirty="0">
                          <a:effectLst/>
                        </a:rPr>
                        <a:t>NASA (CRS)</a:t>
                      </a:r>
                      <a:endParaRPr lang="en-US" sz="1100" dirty="0">
                        <a:effectLst/>
                        <a:latin typeface="inherit"/>
                      </a:endParaRPr>
                    </a:p>
                  </a:txBody>
                  <a:tcPr marL="55786" marR="55786" marT="27893" marB="27893" anchor="ctr"/>
                </a:tc>
                <a:tc>
                  <a:txBody>
                    <a:bodyPr/>
                    <a:lstStyle/>
                    <a:p>
                      <a:pPr algn="r" fontAlgn="ctr"/>
                      <a:r>
                        <a:rPr lang="en-US" sz="1100" dirty="0">
                          <a:effectLst/>
                        </a:rPr>
                        <a:t>Success</a:t>
                      </a:r>
                      <a:endParaRPr lang="en-US" sz="1100" dirty="0">
                        <a:effectLst/>
                        <a:latin typeface="inherit"/>
                      </a:endParaRPr>
                    </a:p>
                  </a:txBody>
                  <a:tcPr marL="55786" marR="55786" marT="27893" marB="27893" anchor="ctr"/>
                </a:tc>
                <a:tc>
                  <a:txBody>
                    <a:bodyPr/>
                    <a:lstStyle/>
                    <a:p>
                      <a:pPr algn="r" fontAlgn="ctr"/>
                      <a:r>
                        <a:rPr lang="en-US" sz="1100" dirty="0">
                          <a:effectLst/>
                        </a:rPr>
                        <a:t>No attempt</a:t>
                      </a:r>
                      <a:endParaRPr lang="en-US" sz="1100" dirty="0">
                        <a:effectLst/>
                        <a:latin typeface="inherit"/>
                      </a:endParaRPr>
                    </a:p>
                  </a:txBody>
                  <a:tcPr marL="55786" marR="55786" marT="27893" marB="27893" anchor="ctr"/>
                </a:tc>
                <a:extLst>
                  <a:ext uri="{0D108BD9-81ED-4DB2-BD59-A6C34878D82A}">
                    <a16:rowId xmlns:a16="http://schemas.microsoft.com/office/drawing/2014/main" val="675477890"/>
                  </a:ext>
                </a:extLst>
              </a:tr>
              <a:tr h="222955">
                <a:tc>
                  <a:txBody>
                    <a:bodyPr/>
                    <a:lstStyle/>
                    <a:p>
                      <a:pPr algn="r" fontAlgn="ctr"/>
                      <a:r>
                        <a:rPr lang="en-US" sz="1100">
                          <a:effectLst/>
                        </a:rPr>
                        <a:t>2013-03-01</a:t>
                      </a:r>
                      <a:endParaRPr lang="en-US" sz="1100">
                        <a:effectLst/>
                        <a:latin typeface="inherit"/>
                      </a:endParaRPr>
                    </a:p>
                  </a:txBody>
                  <a:tcPr marL="55786" marR="55786" marT="27893" marB="27893" anchor="ctr"/>
                </a:tc>
                <a:tc>
                  <a:txBody>
                    <a:bodyPr/>
                    <a:lstStyle/>
                    <a:p>
                      <a:pPr algn="r" fontAlgn="ctr"/>
                      <a:r>
                        <a:rPr lang="en-US" sz="1100">
                          <a:effectLst/>
                        </a:rPr>
                        <a:t>15:10:00</a:t>
                      </a:r>
                      <a:endParaRPr lang="en-US" sz="1100">
                        <a:effectLst/>
                        <a:latin typeface="inherit"/>
                      </a:endParaRPr>
                    </a:p>
                  </a:txBody>
                  <a:tcPr marL="55786" marR="55786" marT="27893" marB="27893" anchor="ctr"/>
                </a:tc>
                <a:tc>
                  <a:txBody>
                    <a:bodyPr/>
                    <a:lstStyle/>
                    <a:p>
                      <a:pPr algn="r" fontAlgn="ctr"/>
                      <a:r>
                        <a:rPr lang="en-US" sz="1100">
                          <a:effectLst/>
                        </a:rPr>
                        <a:t>F9 v1.0 B0007</a:t>
                      </a:r>
                      <a:endParaRPr lang="en-US" sz="1100">
                        <a:effectLst/>
                        <a:latin typeface="inherit"/>
                      </a:endParaRPr>
                    </a:p>
                  </a:txBody>
                  <a:tcPr marL="55786" marR="55786" marT="27893" marB="27893" anchor="ctr"/>
                </a:tc>
                <a:tc>
                  <a:txBody>
                    <a:bodyPr/>
                    <a:lstStyle/>
                    <a:p>
                      <a:pPr algn="r" fontAlgn="ctr"/>
                      <a:r>
                        <a:rPr lang="en-US" sz="1100">
                          <a:effectLst/>
                        </a:rPr>
                        <a:t>CCAFS LC-40</a:t>
                      </a:r>
                      <a:endParaRPr lang="en-US" sz="1100">
                        <a:effectLst/>
                        <a:latin typeface="inherit"/>
                      </a:endParaRPr>
                    </a:p>
                  </a:txBody>
                  <a:tcPr marL="55786" marR="55786" marT="27893" marB="27893" anchor="ctr"/>
                </a:tc>
                <a:tc>
                  <a:txBody>
                    <a:bodyPr/>
                    <a:lstStyle/>
                    <a:p>
                      <a:pPr algn="r" fontAlgn="ctr"/>
                      <a:r>
                        <a:rPr lang="en-US" sz="1100">
                          <a:effectLst/>
                        </a:rPr>
                        <a:t>SpaceX CRS-2</a:t>
                      </a:r>
                      <a:endParaRPr lang="en-US" sz="1100">
                        <a:effectLst/>
                        <a:latin typeface="inherit"/>
                      </a:endParaRPr>
                    </a:p>
                  </a:txBody>
                  <a:tcPr marL="55786" marR="55786" marT="27893" marB="27893" anchor="ctr"/>
                </a:tc>
                <a:tc>
                  <a:txBody>
                    <a:bodyPr/>
                    <a:lstStyle/>
                    <a:p>
                      <a:pPr algn="r" fontAlgn="ctr"/>
                      <a:r>
                        <a:rPr lang="en-US" sz="1100">
                          <a:effectLst/>
                        </a:rPr>
                        <a:t>677</a:t>
                      </a:r>
                      <a:endParaRPr lang="en-US" sz="1100">
                        <a:effectLst/>
                        <a:latin typeface="inherit"/>
                      </a:endParaRPr>
                    </a:p>
                  </a:txBody>
                  <a:tcPr marL="55786" marR="55786" marT="27893" marB="27893" anchor="ctr"/>
                </a:tc>
                <a:tc>
                  <a:txBody>
                    <a:bodyPr/>
                    <a:lstStyle/>
                    <a:p>
                      <a:pPr algn="r" fontAlgn="ctr"/>
                      <a:r>
                        <a:rPr lang="en-US" sz="1100" dirty="0">
                          <a:effectLst/>
                        </a:rPr>
                        <a:t>LEO (ISS)</a:t>
                      </a:r>
                      <a:endParaRPr lang="en-US" sz="1100" dirty="0">
                        <a:effectLst/>
                        <a:latin typeface="inherit"/>
                      </a:endParaRPr>
                    </a:p>
                  </a:txBody>
                  <a:tcPr marL="55786" marR="55786" marT="27893" marB="27893" anchor="ctr"/>
                </a:tc>
                <a:tc>
                  <a:txBody>
                    <a:bodyPr/>
                    <a:lstStyle/>
                    <a:p>
                      <a:pPr algn="r" fontAlgn="ctr"/>
                      <a:r>
                        <a:rPr lang="en-US" sz="1100">
                          <a:effectLst/>
                        </a:rPr>
                        <a:t>NASA (CRS)</a:t>
                      </a:r>
                      <a:endParaRPr lang="en-US" sz="1100">
                        <a:effectLst/>
                        <a:latin typeface="inherit"/>
                      </a:endParaRPr>
                    </a:p>
                  </a:txBody>
                  <a:tcPr marL="55786" marR="55786" marT="27893" marB="27893" anchor="ctr"/>
                </a:tc>
                <a:tc>
                  <a:txBody>
                    <a:bodyPr/>
                    <a:lstStyle/>
                    <a:p>
                      <a:pPr algn="r" fontAlgn="ctr"/>
                      <a:r>
                        <a:rPr lang="en-US" sz="1100" dirty="0">
                          <a:effectLst/>
                        </a:rPr>
                        <a:t>Success</a:t>
                      </a:r>
                      <a:endParaRPr lang="en-US" sz="1100" dirty="0">
                        <a:effectLst/>
                        <a:latin typeface="inherit"/>
                      </a:endParaRPr>
                    </a:p>
                  </a:txBody>
                  <a:tcPr marL="55786" marR="55786" marT="27893" marB="27893" anchor="ctr"/>
                </a:tc>
                <a:tc>
                  <a:txBody>
                    <a:bodyPr/>
                    <a:lstStyle/>
                    <a:p>
                      <a:pPr algn="r" fontAlgn="ctr"/>
                      <a:r>
                        <a:rPr lang="en-US" sz="1100" dirty="0">
                          <a:effectLst/>
                        </a:rPr>
                        <a:t>No attempt</a:t>
                      </a:r>
                      <a:endParaRPr lang="en-US" sz="1100" dirty="0">
                        <a:effectLst/>
                        <a:latin typeface="inherit"/>
                      </a:endParaRPr>
                    </a:p>
                  </a:txBody>
                  <a:tcPr marL="55786" marR="55786" marT="27893" marB="27893" anchor="ctr"/>
                </a:tc>
                <a:extLst>
                  <a:ext uri="{0D108BD9-81ED-4DB2-BD59-A6C34878D82A}">
                    <a16:rowId xmlns:a16="http://schemas.microsoft.com/office/drawing/2014/main" val="2034454916"/>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just">
              <a:lnSpc>
                <a:spcPct val="100000"/>
              </a:lnSpc>
              <a:spcBef>
                <a:spcPts val="1400"/>
              </a:spcBef>
            </a:pPr>
            <a:r>
              <a:rPr lang="en-US" sz="1200" b="0" i="0" dirty="0">
                <a:effectLst/>
                <a:latin typeface="Abadi" panose="020B0604020104020204" pitchFamily="34" charset="0"/>
              </a:rPr>
              <a:t>The total payload mass across all records is 45596 kilograms </a:t>
            </a:r>
          </a:p>
          <a:p>
            <a:pPr algn="just">
              <a:lnSpc>
                <a:spcPct val="100000"/>
              </a:lnSpc>
              <a:spcBef>
                <a:spcPts val="1400"/>
              </a:spcBef>
            </a:pPr>
            <a:r>
              <a:rPr lang="en-US" sz="1200" b="0" i="0" dirty="0">
                <a:effectLst/>
                <a:latin typeface="Abadi" panose="020B0604020104020204" pitchFamily="34" charset="0"/>
              </a:rPr>
              <a:t>This represents the combined mass of all payloads launched in the dataset.</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986C3640-6546-DBB6-9C86-5BA4990A9FDD}"/>
              </a:ext>
            </a:extLst>
          </p:cNvPr>
          <p:cNvGraphicFramePr>
            <a:graphicFrameLocks noGrp="1"/>
          </p:cNvGraphicFramePr>
          <p:nvPr>
            <p:extLst>
              <p:ext uri="{D42A27DB-BD31-4B8C-83A1-F6EECF244321}">
                <p14:modId xmlns:p14="http://schemas.microsoft.com/office/powerpoint/2010/main" val="2173222077"/>
              </p:ext>
            </p:extLst>
          </p:nvPr>
        </p:nvGraphicFramePr>
        <p:xfrm>
          <a:off x="4953000" y="3429000"/>
          <a:ext cx="2286000" cy="731520"/>
        </p:xfrm>
        <a:graphic>
          <a:graphicData uri="http://schemas.openxmlformats.org/drawingml/2006/table">
            <a:tbl>
              <a:tblPr>
                <a:tableStyleId>{5940675A-B579-460E-94D1-54222C63F5DA}</a:tableStyleId>
              </a:tblPr>
              <a:tblGrid>
                <a:gridCol w="2286000">
                  <a:extLst>
                    <a:ext uri="{9D8B030D-6E8A-4147-A177-3AD203B41FA5}">
                      <a16:colId xmlns:a16="http://schemas.microsoft.com/office/drawing/2014/main" val="1745245349"/>
                    </a:ext>
                  </a:extLst>
                </a:gridCol>
              </a:tblGrid>
              <a:tr h="0">
                <a:tc>
                  <a:txBody>
                    <a:bodyPr/>
                    <a:lstStyle/>
                    <a:p>
                      <a:pPr algn="r" fontAlgn="ctr"/>
                      <a:r>
                        <a:rPr lang="en-US" b="1" dirty="0" err="1">
                          <a:effectLst/>
                        </a:rPr>
                        <a:t>total_payload_mass</a:t>
                      </a:r>
                      <a:endParaRPr lang="en-US" b="1" dirty="0">
                        <a:effectLst/>
                        <a:latin typeface="inherit"/>
                      </a:endParaRPr>
                    </a:p>
                  </a:txBody>
                  <a:tcPr anchor="ctr"/>
                </a:tc>
                <a:extLst>
                  <a:ext uri="{0D108BD9-81ED-4DB2-BD59-A6C34878D82A}">
                    <a16:rowId xmlns:a16="http://schemas.microsoft.com/office/drawing/2014/main" val="2323463170"/>
                  </a:ext>
                </a:extLst>
              </a:tr>
              <a:tr h="0">
                <a:tc>
                  <a:txBody>
                    <a:bodyPr/>
                    <a:lstStyle/>
                    <a:p>
                      <a:pPr algn="r" fontAlgn="ctr"/>
                      <a:r>
                        <a:rPr lang="en-US" dirty="0">
                          <a:effectLst/>
                        </a:rPr>
                        <a:t>45596</a:t>
                      </a:r>
                      <a:endParaRPr lang="en-US" dirty="0">
                        <a:effectLst/>
                        <a:latin typeface="inherit"/>
                      </a:endParaRPr>
                    </a:p>
                  </a:txBody>
                  <a:tcPr anchor="ctr"/>
                </a:tc>
                <a:extLst>
                  <a:ext uri="{0D108BD9-81ED-4DB2-BD59-A6C34878D82A}">
                    <a16:rowId xmlns:a16="http://schemas.microsoft.com/office/drawing/2014/main" val="457501416"/>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31935" y="1671060"/>
            <a:ext cx="9745589" cy="4351338"/>
          </a:xfrm>
          <a:prstGeom prst="rect">
            <a:avLst/>
          </a:prstGeom>
        </p:spPr>
        <p:txBody>
          <a:bodyPr>
            <a:normAutofit/>
          </a:bodyPr>
          <a:lstStyle/>
          <a:p>
            <a:pPr>
              <a:lnSpc>
                <a:spcPct val="100000"/>
              </a:lnSpc>
              <a:spcBef>
                <a:spcPts val="1400"/>
              </a:spcBef>
            </a:pPr>
            <a:r>
              <a:rPr lang="en-US" sz="1200" b="0" i="0" dirty="0">
                <a:effectLst/>
                <a:latin typeface="Abadi" panose="020B0604020104020204" pitchFamily="34" charset="0"/>
              </a:rPr>
              <a:t>The average payload mass across all records is 2928.4 kilograms. </a:t>
            </a:r>
          </a:p>
          <a:p>
            <a:pPr>
              <a:lnSpc>
                <a:spcPct val="100000"/>
              </a:lnSpc>
              <a:spcBef>
                <a:spcPts val="1400"/>
              </a:spcBef>
            </a:pPr>
            <a:r>
              <a:rPr lang="en-US" sz="1200" b="0" i="0" dirty="0">
                <a:effectLst/>
                <a:latin typeface="Abadi" panose="020B0604020104020204" pitchFamily="34" charset="0"/>
              </a:rPr>
              <a:t>This value represents the mean mass of payloads launched in the dataset.</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AB11DF55-4A25-CC11-1A7A-71C7F9415908}"/>
              </a:ext>
            </a:extLst>
          </p:cNvPr>
          <p:cNvGraphicFramePr>
            <a:graphicFrameLocks noGrp="1"/>
          </p:cNvGraphicFramePr>
          <p:nvPr>
            <p:extLst>
              <p:ext uri="{D42A27DB-BD31-4B8C-83A1-F6EECF244321}">
                <p14:modId xmlns:p14="http://schemas.microsoft.com/office/powerpoint/2010/main" val="2362605931"/>
              </p:ext>
            </p:extLst>
          </p:nvPr>
        </p:nvGraphicFramePr>
        <p:xfrm>
          <a:off x="4803848" y="4168935"/>
          <a:ext cx="2447925" cy="731520"/>
        </p:xfrm>
        <a:graphic>
          <a:graphicData uri="http://schemas.openxmlformats.org/drawingml/2006/table">
            <a:tbl>
              <a:tblPr>
                <a:tableStyleId>{5940675A-B579-460E-94D1-54222C63F5DA}</a:tableStyleId>
              </a:tblPr>
              <a:tblGrid>
                <a:gridCol w="2447925">
                  <a:extLst>
                    <a:ext uri="{9D8B030D-6E8A-4147-A177-3AD203B41FA5}">
                      <a16:colId xmlns:a16="http://schemas.microsoft.com/office/drawing/2014/main" val="604362067"/>
                    </a:ext>
                  </a:extLst>
                </a:gridCol>
              </a:tblGrid>
              <a:tr h="0">
                <a:tc>
                  <a:txBody>
                    <a:bodyPr/>
                    <a:lstStyle/>
                    <a:p>
                      <a:pPr algn="r" fontAlgn="ctr"/>
                      <a:r>
                        <a:rPr lang="en-US" b="1">
                          <a:effectLst/>
                        </a:rPr>
                        <a:t>average_payload_mass</a:t>
                      </a:r>
                      <a:endParaRPr lang="en-US" b="1">
                        <a:effectLst/>
                        <a:latin typeface="inherit"/>
                      </a:endParaRPr>
                    </a:p>
                  </a:txBody>
                  <a:tcPr anchor="ctr"/>
                </a:tc>
                <a:extLst>
                  <a:ext uri="{0D108BD9-81ED-4DB2-BD59-A6C34878D82A}">
                    <a16:rowId xmlns:a16="http://schemas.microsoft.com/office/drawing/2014/main" val="2933378674"/>
                  </a:ext>
                </a:extLst>
              </a:tr>
              <a:tr h="0">
                <a:tc>
                  <a:txBody>
                    <a:bodyPr/>
                    <a:lstStyle/>
                    <a:p>
                      <a:pPr algn="r" fontAlgn="ctr"/>
                      <a:r>
                        <a:rPr lang="en-US" dirty="0">
                          <a:effectLst/>
                        </a:rPr>
                        <a:t>2928.4</a:t>
                      </a:r>
                      <a:endParaRPr lang="en-US" dirty="0">
                        <a:effectLst/>
                        <a:latin typeface="inherit"/>
                      </a:endParaRPr>
                    </a:p>
                  </a:txBody>
                  <a:tcPr anchor="ctr"/>
                </a:tc>
                <a:extLst>
                  <a:ext uri="{0D108BD9-81ED-4DB2-BD59-A6C34878D82A}">
                    <a16:rowId xmlns:a16="http://schemas.microsoft.com/office/drawing/2014/main" val="4288966157"/>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gn="just">
              <a:lnSpc>
                <a:spcPct val="100000"/>
              </a:lnSpc>
              <a:spcBef>
                <a:spcPts val="1400"/>
              </a:spcBef>
            </a:pPr>
            <a:r>
              <a:rPr lang="en-US" sz="1200" b="0" i="0" dirty="0">
                <a:effectLst/>
                <a:latin typeface="Abadi" panose="020B0604020104020204" pitchFamily="34" charset="0"/>
              </a:rPr>
              <a:t>The date of the first successful landing in the dataset is December 22, 2015</a:t>
            </a:r>
          </a:p>
          <a:p>
            <a:pPr algn="just">
              <a:lnSpc>
                <a:spcPct val="100000"/>
              </a:lnSpc>
              <a:spcBef>
                <a:spcPts val="1400"/>
              </a:spcBef>
            </a:pPr>
            <a:r>
              <a:rPr lang="en-US" sz="1200" b="0" i="0" dirty="0">
                <a:effectLst/>
                <a:latin typeface="Abadi" panose="020B0604020104020204" pitchFamily="34" charset="0"/>
              </a:rPr>
              <a:t>This indicates the first instance where SpaceX successfully landed a booster after a launch mission</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08C0A29C-AC10-C9DC-BE71-5A98D26D1065}"/>
              </a:ext>
            </a:extLst>
          </p:cNvPr>
          <p:cNvGraphicFramePr>
            <a:graphicFrameLocks noGrp="1"/>
          </p:cNvGraphicFramePr>
          <p:nvPr>
            <p:extLst>
              <p:ext uri="{D42A27DB-BD31-4B8C-83A1-F6EECF244321}">
                <p14:modId xmlns:p14="http://schemas.microsoft.com/office/powerpoint/2010/main" val="3729014712"/>
              </p:ext>
            </p:extLst>
          </p:nvPr>
        </p:nvGraphicFramePr>
        <p:xfrm>
          <a:off x="4332361" y="3635534"/>
          <a:ext cx="3390899" cy="731520"/>
        </p:xfrm>
        <a:graphic>
          <a:graphicData uri="http://schemas.openxmlformats.org/drawingml/2006/table">
            <a:tbl>
              <a:tblPr>
                <a:tableStyleId>{5940675A-B579-460E-94D1-54222C63F5DA}</a:tableStyleId>
              </a:tblPr>
              <a:tblGrid>
                <a:gridCol w="3390899">
                  <a:extLst>
                    <a:ext uri="{9D8B030D-6E8A-4147-A177-3AD203B41FA5}">
                      <a16:colId xmlns:a16="http://schemas.microsoft.com/office/drawing/2014/main" val="2108423064"/>
                    </a:ext>
                  </a:extLst>
                </a:gridCol>
              </a:tblGrid>
              <a:tr h="0">
                <a:tc>
                  <a:txBody>
                    <a:bodyPr/>
                    <a:lstStyle/>
                    <a:p>
                      <a:pPr algn="r" fontAlgn="ctr"/>
                      <a:r>
                        <a:rPr lang="en-US" b="1" dirty="0" err="1">
                          <a:effectLst/>
                        </a:rPr>
                        <a:t>first_successful_landing_date</a:t>
                      </a:r>
                      <a:endParaRPr lang="en-US" b="1" dirty="0">
                        <a:effectLst/>
                        <a:latin typeface="inherit"/>
                      </a:endParaRPr>
                    </a:p>
                  </a:txBody>
                  <a:tcPr anchor="ctr"/>
                </a:tc>
                <a:extLst>
                  <a:ext uri="{0D108BD9-81ED-4DB2-BD59-A6C34878D82A}">
                    <a16:rowId xmlns:a16="http://schemas.microsoft.com/office/drawing/2014/main" val="1050177218"/>
                  </a:ext>
                </a:extLst>
              </a:tr>
              <a:tr h="0">
                <a:tc>
                  <a:txBody>
                    <a:bodyPr/>
                    <a:lstStyle/>
                    <a:p>
                      <a:pPr algn="r" fontAlgn="ctr"/>
                      <a:r>
                        <a:rPr lang="en-US" dirty="0">
                          <a:effectLst/>
                        </a:rPr>
                        <a:t>2015-12-22</a:t>
                      </a:r>
                      <a:endParaRPr lang="en-US" dirty="0">
                        <a:effectLst/>
                        <a:latin typeface="inherit"/>
                      </a:endParaRPr>
                    </a:p>
                  </a:txBody>
                  <a:tcPr anchor="ctr"/>
                </a:tc>
                <a:extLst>
                  <a:ext uri="{0D108BD9-81ED-4DB2-BD59-A6C34878D82A}">
                    <a16:rowId xmlns:a16="http://schemas.microsoft.com/office/drawing/2014/main" val="2844222264"/>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gn="just">
              <a:lnSpc>
                <a:spcPct val="100000"/>
              </a:lnSpc>
              <a:spcBef>
                <a:spcPts val="1400"/>
              </a:spcBef>
            </a:pPr>
            <a:r>
              <a:rPr lang="en-US" sz="1200" b="0" i="0" dirty="0">
                <a:effectLst/>
                <a:latin typeface="Abadi" panose="020B0604020104020204" pitchFamily="34" charset="0"/>
              </a:rPr>
              <a:t>The query result presents four booster versions: F9 FT B1022, F9 FT B1026, F9 FT B1021.2, and F9 FT B1031.2. </a:t>
            </a:r>
          </a:p>
          <a:p>
            <a:pPr algn="just">
              <a:lnSpc>
                <a:spcPct val="100000"/>
              </a:lnSpc>
              <a:spcBef>
                <a:spcPts val="1400"/>
              </a:spcBef>
            </a:pPr>
            <a:r>
              <a:rPr lang="en-US" sz="1200" b="0" i="0" dirty="0">
                <a:effectLst/>
                <a:latin typeface="Abadi" panose="020B0604020104020204" pitchFamily="34" charset="0"/>
              </a:rPr>
              <a:t>These are specific identifiers for Falcon 9 Full Thrust boosters used in SpaceX missions. </a:t>
            </a:r>
          </a:p>
          <a:p>
            <a:pPr algn="just">
              <a:lnSpc>
                <a:spcPct val="100000"/>
              </a:lnSpc>
              <a:spcBef>
                <a:spcPts val="1400"/>
              </a:spcBef>
            </a:pPr>
            <a:r>
              <a:rPr lang="en-US" sz="1200" b="0" i="0" dirty="0">
                <a:effectLst/>
                <a:latin typeface="Abadi" panose="020B0604020104020204" pitchFamily="34" charset="0"/>
              </a:rPr>
              <a:t>Each booster version corresponds to a particular iteration or modification of the Falcon 9 rocket used in different launch missions.</a:t>
            </a:r>
            <a:endParaRPr lang="en-US" sz="1200" dirty="0">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F6E45A0D-1604-1C5B-2ACD-90D2C4A78B14}"/>
              </a:ext>
            </a:extLst>
          </p:cNvPr>
          <p:cNvGraphicFramePr>
            <a:graphicFrameLocks noGrp="1"/>
          </p:cNvGraphicFramePr>
          <p:nvPr>
            <p:extLst>
              <p:ext uri="{D42A27DB-BD31-4B8C-83A1-F6EECF244321}">
                <p14:modId xmlns:p14="http://schemas.microsoft.com/office/powerpoint/2010/main" val="2452628483"/>
              </p:ext>
            </p:extLst>
          </p:nvPr>
        </p:nvGraphicFramePr>
        <p:xfrm>
          <a:off x="5061023" y="3558887"/>
          <a:ext cx="1933575" cy="1828800"/>
        </p:xfrm>
        <a:graphic>
          <a:graphicData uri="http://schemas.openxmlformats.org/drawingml/2006/table">
            <a:tbl>
              <a:tblPr>
                <a:tableStyleId>{5940675A-B579-460E-94D1-54222C63F5DA}</a:tableStyleId>
              </a:tblPr>
              <a:tblGrid>
                <a:gridCol w="1933575">
                  <a:extLst>
                    <a:ext uri="{9D8B030D-6E8A-4147-A177-3AD203B41FA5}">
                      <a16:colId xmlns:a16="http://schemas.microsoft.com/office/drawing/2014/main" val="4226570513"/>
                    </a:ext>
                  </a:extLst>
                </a:gridCol>
              </a:tblGrid>
              <a:tr h="0">
                <a:tc>
                  <a:txBody>
                    <a:bodyPr/>
                    <a:lstStyle/>
                    <a:p>
                      <a:pPr algn="r" fontAlgn="ctr"/>
                      <a:r>
                        <a:rPr lang="en-US" b="1" dirty="0" err="1">
                          <a:effectLst/>
                        </a:rPr>
                        <a:t>Booster_Version</a:t>
                      </a:r>
                      <a:endParaRPr lang="en-US" b="1" dirty="0">
                        <a:effectLst/>
                        <a:latin typeface="inherit"/>
                      </a:endParaRPr>
                    </a:p>
                  </a:txBody>
                  <a:tcPr anchor="ctr"/>
                </a:tc>
                <a:extLst>
                  <a:ext uri="{0D108BD9-81ED-4DB2-BD59-A6C34878D82A}">
                    <a16:rowId xmlns:a16="http://schemas.microsoft.com/office/drawing/2014/main" val="1939471151"/>
                  </a:ext>
                </a:extLst>
              </a:tr>
              <a:tr h="0">
                <a:tc>
                  <a:txBody>
                    <a:bodyPr/>
                    <a:lstStyle/>
                    <a:p>
                      <a:pPr algn="r" fontAlgn="ctr"/>
                      <a:r>
                        <a:rPr lang="en-US">
                          <a:effectLst/>
                        </a:rPr>
                        <a:t>F9 FT B1022</a:t>
                      </a:r>
                      <a:endParaRPr lang="en-US">
                        <a:effectLst/>
                        <a:latin typeface="inherit"/>
                      </a:endParaRPr>
                    </a:p>
                  </a:txBody>
                  <a:tcPr anchor="ctr"/>
                </a:tc>
                <a:extLst>
                  <a:ext uri="{0D108BD9-81ED-4DB2-BD59-A6C34878D82A}">
                    <a16:rowId xmlns:a16="http://schemas.microsoft.com/office/drawing/2014/main" val="1212425907"/>
                  </a:ext>
                </a:extLst>
              </a:tr>
              <a:tr h="0">
                <a:tc>
                  <a:txBody>
                    <a:bodyPr/>
                    <a:lstStyle/>
                    <a:p>
                      <a:pPr algn="r" fontAlgn="ctr"/>
                      <a:r>
                        <a:rPr lang="en-US" dirty="0">
                          <a:effectLst/>
                        </a:rPr>
                        <a:t>F9 FT B1026</a:t>
                      </a:r>
                      <a:endParaRPr lang="en-US" dirty="0">
                        <a:effectLst/>
                        <a:latin typeface="inherit"/>
                      </a:endParaRPr>
                    </a:p>
                  </a:txBody>
                  <a:tcPr anchor="ctr"/>
                </a:tc>
                <a:extLst>
                  <a:ext uri="{0D108BD9-81ED-4DB2-BD59-A6C34878D82A}">
                    <a16:rowId xmlns:a16="http://schemas.microsoft.com/office/drawing/2014/main" val="2854495396"/>
                  </a:ext>
                </a:extLst>
              </a:tr>
              <a:tr h="0">
                <a:tc>
                  <a:txBody>
                    <a:bodyPr/>
                    <a:lstStyle/>
                    <a:p>
                      <a:pPr algn="r" fontAlgn="ctr"/>
                      <a:r>
                        <a:rPr lang="en-US">
                          <a:effectLst/>
                        </a:rPr>
                        <a:t>F9 FT B1021.2</a:t>
                      </a:r>
                      <a:endParaRPr lang="en-US">
                        <a:effectLst/>
                        <a:latin typeface="inherit"/>
                      </a:endParaRPr>
                    </a:p>
                  </a:txBody>
                  <a:tcPr anchor="ctr"/>
                </a:tc>
                <a:extLst>
                  <a:ext uri="{0D108BD9-81ED-4DB2-BD59-A6C34878D82A}">
                    <a16:rowId xmlns:a16="http://schemas.microsoft.com/office/drawing/2014/main" val="643364109"/>
                  </a:ext>
                </a:extLst>
              </a:tr>
              <a:tr h="0">
                <a:tc>
                  <a:txBody>
                    <a:bodyPr/>
                    <a:lstStyle/>
                    <a:p>
                      <a:pPr algn="r" fontAlgn="ctr"/>
                      <a:r>
                        <a:rPr lang="en-US" dirty="0">
                          <a:effectLst/>
                        </a:rPr>
                        <a:t>F9 FT B1031.2</a:t>
                      </a:r>
                      <a:endParaRPr lang="en-US" dirty="0">
                        <a:effectLst/>
                        <a:latin typeface="inherit"/>
                      </a:endParaRPr>
                    </a:p>
                  </a:txBody>
                  <a:tcPr anchor="ctr"/>
                </a:tc>
                <a:extLst>
                  <a:ext uri="{0D108BD9-81ED-4DB2-BD59-A6C34878D82A}">
                    <a16:rowId xmlns:a16="http://schemas.microsoft.com/office/drawing/2014/main" val="4279858510"/>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2" name="Content Placeholder 2">
            <a:extLst>
              <a:ext uri="{FF2B5EF4-FFF2-40B4-BE49-F238E27FC236}">
                <a16:creationId xmlns:a16="http://schemas.microsoft.com/office/drawing/2014/main" id="{B05710CC-2AFD-CF72-1880-80E34DDAECAB}"/>
              </a:ext>
            </a:extLst>
          </p:cNvPr>
          <p:cNvSpPr txBox="1">
            <a:spLocks/>
          </p:cNvSpPr>
          <p:nvPr/>
        </p:nvSpPr>
        <p:spPr>
          <a:xfrm>
            <a:off x="529675" y="1474758"/>
            <a:ext cx="11071775" cy="5373178"/>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1200" b="0" i="0" dirty="0">
                <a:solidFill>
                  <a:schemeClr val="tx1"/>
                </a:solidFill>
                <a:effectLst/>
                <a:latin typeface="Abadi" panose="020B0604020104020204" pitchFamily="34" charset="0"/>
              </a:rPr>
              <a:t>The analysis commenced with Exploratory Data Analysis (EDA) to gain insights into the dataset's structure, features, and distributions, focusing on predicting the success of the first stage landing of Falcon 9 rockets. Subsequently, data preprocessing steps were executed to standardize features and partition the dataset into training and testing subsets.</a:t>
            </a:r>
          </a:p>
          <a:p>
            <a:pPr algn="just"/>
            <a:r>
              <a:rPr lang="en-US" sz="1200" b="0" i="0" dirty="0">
                <a:solidFill>
                  <a:schemeClr val="tx1"/>
                </a:solidFill>
                <a:effectLst/>
                <a:latin typeface="Abadi" panose="020B0604020104020204" pitchFamily="34" charset="0"/>
              </a:rPr>
              <a:t>Four classification algorithms were assessed: Logistic Regression, Support Vector Machine (SVM), Decision Tree, and K Nearest Neighbors (KNN). Each model underwent hyperparameter tuning via </a:t>
            </a:r>
            <a:r>
              <a:rPr lang="en-US" sz="1200" b="0" i="0" dirty="0" err="1">
                <a:solidFill>
                  <a:schemeClr val="tx1"/>
                </a:solidFill>
                <a:effectLst/>
                <a:latin typeface="Abadi" panose="020B0604020104020204" pitchFamily="34" charset="0"/>
              </a:rPr>
              <a:t>GridSearchCV</a:t>
            </a:r>
            <a:r>
              <a:rPr lang="en-US" sz="1200" b="0" i="0" dirty="0">
                <a:solidFill>
                  <a:schemeClr val="tx1"/>
                </a:solidFill>
                <a:effectLst/>
                <a:latin typeface="Abadi" panose="020B0604020104020204" pitchFamily="34" charset="0"/>
              </a:rPr>
              <a:t> with cross-validation.</a:t>
            </a:r>
          </a:p>
          <a:p>
            <a:pPr algn="just"/>
            <a:r>
              <a:rPr lang="en-US" sz="1200" b="0" i="0" dirty="0">
                <a:solidFill>
                  <a:schemeClr val="tx1"/>
                </a:solidFill>
                <a:effectLst/>
                <a:latin typeface="Abadi" panose="020B0604020104020204" pitchFamily="34" charset="0"/>
              </a:rPr>
              <a:t>Results revealed that both Logistic Regression and SVM achieved comparable test accuracies of approximately 83.3%. The Decision Tree model showcased superior performance with a training accuracy of 88.9%, although the test accuracy for Decision Tree was not provided. Notably, KNN results were not included, potentially due to an oversight or omission.</a:t>
            </a:r>
          </a:p>
          <a:p>
            <a:pPr algn="just"/>
            <a:r>
              <a:rPr lang="en-US" sz="1200" b="0" i="0" dirty="0">
                <a:solidFill>
                  <a:schemeClr val="tx1"/>
                </a:solidFill>
                <a:effectLst/>
                <a:latin typeface="Abadi" panose="020B0604020104020204" pitchFamily="34" charset="0"/>
              </a:rPr>
              <a:t>Considering the performance metrics, the Decision Tree model emerged as the preferred choice for predicting Falcon 9 first stage landings due to its higher training accuracy. However, it is imperative to validate its performance on the test set to ensure its generalization ability.</a:t>
            </a:r>
          </a:p>
          <a:p>
            <a:pPr marL="0" indent="0" algn="l">
              <a:buNone/>
            </a:pPr>
            <a:endParaRPr lang="en-US" sz="1200" b="0" i="0" dirty="0">
              <a:solidFill>
                <a:schemeClr val="tx1"/>
              </a:solidFill>
              <a:effectLst/>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69465" cy="4351338"/>
          </a:xfrm>
          <a:prstGeom prst="rect">
            <a:avLst/>
          </a:prstGeom>
        </p:spPr>
        <p:txBody>
          <a:bodyPr>
            <a:normAutofit/>
          </a:bodyPr>
          <a:lstStyle/>
          <a:p>
            <a:pPr>
              <a:lnSpc>
                <a:spcPct val="100000"/>
              </a:lnSpc>
              <a:spcBef>
                <a:spcPts val="1400"/>
              </a:spcBef>
            </a:pPr>
            <a:r>
              <a:rPr lang="en-US" sz="1200" b="0" i="0" dirty="0">
                <a:effectLst/>
                <a:latin typeface="Abadi" panose="020B0604020104020204" pitchFamily="34" charset="0"/>
              </a:rPr>
              <a:t>The query result shows that there have been 98 missions with a "Success" outcome</a:t>
            </a:r>
          </a:p>
          <a:p>
            <a:pPr>
              <a:lnSpc>
                <a:spcPct val="100000"/>
              </a:lnSpc>
              <a:spcBef>
                <a:spcPts val="1400"/>
              </a:spcBef>
            </a:pPr>
            <a:r>
              <a:rPr lang="en-US" sz="1200" b="0" i="0" dirty="0">
                <a:effectLst/>
                <a:latin typeface="Abadi" panose="020B0604020104020204" pitchFamily="34" charset="0"/>
              </a:rPr>
              <a:t>This indicates that out of the total count of missions analyzed, 98 of them were completed successfully according to the defined criteria or objectives</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1144A171-74AE-D98A-C262-88DF542121DE}"/>
              </a:ext>
            </a:extLst>
          </p:cNvPr>
          <p:cNvGraphicFramePr>
            <a:graphicFrameLocks noGrp="1"/>
          </p:cNvGraphicFramePr>
          <p:nvPr>
            <p:extLst>
              <p:ext uri="{D42A27DB-BD31-4B8C-83A1-F6EECF244321}">
                <p14:modId xmlns:p14="http://schemas.microsoft.com/office/powerpoint/2010/main" val="2889021592"/>
              </p:ext>
            </p:extLst>
          </p:nvPr>
        </p:nvGraphicFramePr>
        <p:xfrm>
          <a:off x="3275841" y="4001294"/>
          <a:ext cx="4733926" cy="731520"/>
        </p:xfrm>
        <a:graphic>
          <a:graphicData uri="http://schemas.openxmlformats.org/drawingml/2006/table">
            <a:tbl>
              <a:tblPr>
                <a:tableStyleId>{5940675A-B579-460E-94D1-54222C63F5DA}</a:tableStyleId>
              </a:tblPr>
              <a:tblGrid>
                <a:gridCol w="2366963">
                  <a:extLst>
                    <a:ext uri="{9D8B030D-6E8A-4147-A177-3AD203B41FA5}">
                      <a16:colId xmlns:a16="http://schemas.microsoft.com/office/drawing/2014/main" val="3095471161"/>
                    </a:ext>
                  </a:extLst>
                </a:gridCol>
                <a:gridCol w="2366963">
                  <a:extLst>
                    <a:ext uri="{9D8B030D-6E8A-4147-A177-3AD203B41FA5}">
                      <a16:colId xmlns:a16="http://schemas.microsoft.com/office/drawing/2014/main" val="2450987346"/>
                    </a:ext>
                  </a:extLst>
                </a:gridCol>
              </a:tblGrid>
              <a:tr h="0">
                <a:tc>
                  <a:txBody>
                    <a:bodyPr/>
                    <a:lstStyle/>
                    <a:p>
                      <a:pPr algn="r" fontAlgn="ctr"/>
                      <a:r>
                        <a:rPr lang="en-US" b="1">
                          <a:effectLst/>
                        </a:rPr>
                        <a:t>Mission_Outcome</a:t>
                      </a:r>
                      <a:endParaRPr lang="en-US" b="1">
                        <a:effectLst/>
                        <a:latin typeface="inherit"/>
                      </a:endParaRPr>
                    </a:p>
                  </a:txBody>
                  <a:tcPr anchor="ctr"/>
                </a:tc>
                <a:tc>
                  <a:txBody>
                    <a:bodyPr/>
                    <a:lstStyle/>
                    <a:p>
                      <a:pPr algn="r" fontAlgn="ctr"/>
                      <a:r>
                        <a:rPr lang="en-US" b="1" dirty="0" err="1">
                          <a:effectLst/>
                        </a:rPr>
                        <a:t>total_count</a:t>
                      </a:r>
                      <a:endParaRPr lang="en-US" b="1" dirty="0">
                        <a:effectLst/>
                        <a:latin typeface="inherit"/>
                      </a:endParaRPr>
                    </a:p>
                  </a:txBody>
                  <a:tcPr anchor="ctr"/>
                </a:tc>
                <a:extLst>
                  <a:ext uri="{0D108BD9-81ED-4DB2-BD59-A6C34878D82A}">
                    <a16:rowId xmlns:a16="http://schemas.microsoft.com/office/drawing/2014/main" val="886771777"/>
                  </a:ext>
                </a:extLst>
              </a:tr>
              <a:tr h="0">
                <a:tc>
                  <a:txBody>
                    <a:bodyPr/>
                    <a:lstStyle/>
                    <a:p>
                      <a:pPr algn="r" fontAlgn="ctr"/>
                      <a:r>
                        <a:rPr lang="en-US" dirty="0">
                          <a:effectLst/>
                        </a:rPr>
                        <a:t>Success</a:t>
                      </a:r>
                      <a:endParaRPr lang="en-US" dirty="0">
                        <a:effectLst/>
                        <a:latin typeface="inherit"/>
                      </a:endParaRPr>
                    </a:p>
                  </a:txBody>
                  <a:tcPr anchor="ctr"/>
                </a:tc>
                <a:tc>
                  <a:txBody>
                    <a:bodyPr/>
                    <a:lstStyle/>
                    <a:p>
                      <a:pPr algn="r" fontAlgn="ctr"/>
                      <a:r>
                        <a:rPr lang="en-US" dirty="0">
                          <a:effectLst/>
                        </a:rPr>
                        <a:t>98</a:t>
                      </a:r>
                      <a:endParaRPr lang="en-US" dirty="0">
                        <a:effectLst/>
                        <a:latin typeface="inherit"/>
                      </a:endParaRPr>
                    </a:p>
                  </a:txBody>
                  <a:tcPr anchor="ctr"/>
                </a:tc>
                <a:extLst>
                  <a:ext uri="{0D108BD9-81ED-4DB2-BD59-A6C34878D82A}">
                    <a16:rowId xmlns:a16="http://schemas.microsoft.com/office/drawing/2014/main" val="1023818349"/>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888090" cy="4351338"/>
          </a:xfrm>
          <a:prstGeom prst="rect">
            <a:avLst/>
          </a:prstGeom>
        </p:spPr>
        <p:txBody>
          <a:bodyPr>
            <a:normAutofit/>
          </a:bodyPr>
          <a:lstStyle/>
          <a:p>
            <a:pPr>
              <a:lnSpc>
                <a:spcPct val="100000"/>
              </a:lnSpc>
              <a:spcBef>
                <a:spcPts val="1400"/>
              </a:spcBef>
            </a:pPr>
            <a:r>
              <a:rPr lang="en-US" sz="1200" b="0" i="0" dirty="0">
                <a:effectLst/>
                <a:latin typeface="Abadi" panose="020B0604020104020204" pitchFamily="34" charset="0"/>
              </a:rPr>
              <a:t>The query result provides a list of Booster Versions for Falcon 9 rockets. </a:t>
            </a:r>
          </a:p>
          <a:p>
            <a:pPr>
              <a:lnSpc>
                <a:spcPct val="100000"/>
              </a:lnSpc>
              <a:spcBef>
                <a:spcPts val="1400"/>
              </a:spcBef>
            </a:pPr>
            <a:r>
              <a:rPr lang="en-US" sz="1200" b="0" i="0" dirty="0">
                <a:effectLst/>
                <a:latin typeface="Abadi" panose="020B0604020104020204" pitchFamily="34" charset="0"/>
              </a:rPr>
              <a:t>Each entry corresponds to a specific booster version used in different launches. </a:t>
            </a:r>
          </a:p>
          <a:p>
            <a:pPr>
              <a:lnSpc>
                <a:spcPct val="100000"/>
              </a:lnSpc>
              <a:spcBef>
                <a:spcPts val="1400"/>
              </a:spcBef>
            </a:pPr>
            <a:r>
              <a:rPr lang="en-US" sz="1200" b="0" i="0" dirty="0">
                <a:effectLst/>
                <a:latin typeface="Abadi" panose="020B0604020104020204" pitchFamily="34" charset="0"/>
              </a:rPr>
              <a:t>The booster versions listed include B1048.4, B1049.4, B1051.3, B1056.4, B1048.5, B1051.4, B1049.5, B1060.2, B1058.3, B1051.6, B1060.3, and B1049.7. </a:t>
            </a:r>
          </a:p>
          <a:p>
            <a:pPr>
              <a:lnSpc>
                <a:spcPct val="100000"/>
              </a:lnSpc>
              <a:spcBef>
                <a:spcPts val="1400"/>
              </a:spcBef>
            </a:pPr>
            <a:r>
              <a:rPr lang="en-US" sz="1200" b="0" i="0" dirty="0">
                <a:effectLst/>
                <a:latin typeface="Abadi" panose="020B0604020104020204" pitchFamily="34" charset="0"/>
              </a:rPr>
              <a:t>These designations are used to track and identify different iterations or versions of the Falcon 9 rocket boosters used in SpaceX missions</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6B3BF50D-12F9-DA7B-2667-2B33A59EFCAB}"/>
              </a:ext>
            </a:extLst>
          </p:cNvPr>
          <p:cNvGraphicFramePr>
            <a:graphicFrameLocks noGrp="1"/>
          </p:cNvGraphicFramePr>
          <p:nvPr>
            <p:extLst>
              <p:ext uri="{D42A27DB-BD31-4B8C-83A1-F6EECF244321}">
                <p14:modId xmlns:p14="http://schemas.microsoft.com/office/powerpoint/2010/main" val="4103309427"/>
              </p:ext>
            </p:extLst>
          </p:nvPr>
        </p:nvGraphicFramePr>
        <p:xfrm>
          <a:off x="8005037" y="1674239"/>
          <a:ext cx="1763575" cy="4351334"/>
        </p:xfrm>
        <a:graphic>
          <a:graphicData uri="http://schemas.openxmlformats.org/drawingml/2006/table">
            <a:tbl>
              <a:tblPr>
                <a:tableStyleId>{5940675A-B579-460E-94D1-54222C63F5DA}</a:tableStyleId>
              </a:tblPr>
              <a:tblGrid>
                <a:gridCol w="1763575">
                  <a:extLst>
                    <a:ext uri="{9D8B030D-6E8A-4147-A177-3AD203B41FA5}">
                      <a16:colId xmlns:a16="http://schemas.microsoft.com/office/drawing/2014/main" val="3960270847"/>
                    </a:ext>
                  </a:extLst>
                </a:gridCol>
              </a:tblGrid>
              <a:tr h="334718">
                <a:tc>
                  <a:txBody>
                    <a:bodyPr/>
                    <a:lstStyle/>
                    <a:p>
                      <a:pPr algn="r" fontAlgn="ctr"/>
                      <a:r>
                        <a:rPr lang="en-US" sz="1600" b="1">
                          <a:effectLst/>
                        </a:rPr>
                        <a:t>Booster_Version</a:t>
                      </a:r>
                      <a:endParaRPr lang="en-US" sz="1600" b="1">
                        <a:effectLst/>
                        <a:latin typeface="inherit"/>
                      </a:endParaRPr>
                    </a:p>
                  </a:txBody>
                  <a:tcPr marL="83680" marR="83680" marT="41840" marB="41840" anchor="ctr"/>
                </a:tc>
                <a:extLst>
                  <a:ext uri="{0D108BD9-81ED-4DB2-BD59-A6C34878D82A}">
                    <a16:rowId xmlns:a16="http://schemas.microsoft.com/office/drawing/2014/main" val="2134805770"/>
                  </a:ext>
                </a:extLst>
              </a:tr>
              <a:tr h="334718">
                <a:tc>
                  <a:txBody>
                    <a:bodyPr/>
                    <a:lstStyle/>
                    <a:p>
                      <a:pPr algn="r" fontAlgn="ctr"/>
                      <a:r>
                        <a:rPr lang="en-US" sz="1600">
                          <a:effectLst/>
                        </a:rPr>
                        <a:t>F9 B5 B1048.4</a:t>
                      </a:r>
                      <a:endParaRPr lang="en-US" sz="1600">
                        <a:effectLst/>
                        <a:latin typeface="inherit"/>
                      </a:endParaRPr>
                    </a:p>
                  </a:txBody>
                  <a:tcPr marL="83680" marR="83680" marT="41840" marB="41840" anchor="ctr"/>
                </a:tc>
                <a:extLst>
                  <a:ext uri="{0D108BD9-81ED-4DB2-BD59-A6C34878D82A}">
                    <a16:rowId xmlns:a16="http://schemas.microsoft.com/office/drawing/2014/main" val="3684791490"/>
                  </a:ext>
                </a:extLst>
              </a:tr>
              <a:tr h="334718">
                <a:tc>
                  <a:txBody>
                    <a:bodyPr/>
                    <a:lstStyle/>
                    <a:p>
                      <a:pPr algn="r" fontAlgn="ctr"/>
                      <a:r>
                        <a:rPr lang="en-US" sz="1600">
                          <a:effectLst/>
                        </a:rPr>
                        <a:t>F9 B5 B1049.4</a:t>
                      </a:r>
                      <a:endParaRPr lang="en-US" sz="1600">
                        <a:effectLst/>
                        <a:latin typeface="inherit"/>
                      </a:endParaRPr>
                    </a:p>
                  </a:txBody>
                  <a:tcPr marL="83680" marR="83680" marT="41840" marB="41840" anchor="ctr"/>
                </a:tc>
                <a:extLst>
                  <a:ext uri="{0D108BD9-81ED-4DB2-BD59-A6C34878D82A}">
                    <a16:rowId xmlns:a16="http://schemas.microsoft.com/office/drawing/2014/main" val="2619832918"/>
                  </a:ext>
                </a:extLst>
              </a:tr>
              <a:tr h="334718">
                <a:tc>
                  <a:txBody>
                    <a:bodyPr/>
                    <a:lstStyle/>
                    <a:p>
                      <a:pPr algn="r" fontAlgn="ctr"/>
                      <a:r>
                        <a:rPr lang="en-US" sz="1600">
                          <a:effectLst/>
                        </a:rPr>
                        <a:t>F9 B5 B1051.3</a:t>
                      </a:r>
                      <a:endParaRPr lang="en-US" sz="1600">
                        <a:effectLst/>
                        <a:latin typeface="inherit"/>
                      </a:endParaRPr>
                    </a:p>
                  </a:txBody>
                  <a:tcPr marL="83680" marR="83680" marT="41840" marB="41840" anchor="ctr"/>
                </a:tc>
                <a:extLst>
                  <a:ext uri="{0D108BD9-81ED-4DB2-BD59-A6C34878D82A}">
                    <a16:rowId xmlns:a16="http://schemas.microsoft.com/office/drawing/2014/main" val="3760887100"/>
                  </a:ext>
                </a:extLst>
              </a:tr>
              <a:tr h="334718">
                <a:tc>
                  <a:txBody>
                    <a:bodyPr/>
                    <a:lstStyle/>
                    <a:p>
                      <a:pPr algn="r" fontAlgn="ctr"/>
                      <a:r>
                        <a:rPr lang="en-US" sz="1600">
                          <a:effectLst/>
                        </a:rPr>
                        <a:t>F9 B5 B1056.4</a:t>
                      </a:r>
                      <a:endParaRPr lang="en-US" sz="1600">
                        <a:effectLst/>
                        <a:latin typeface="inherit"/>
                      </a:endParaRPr>
                    </a:p>
                  </a:txBody>
                  <a:tcPr marL="83680" marR="83680" marT="41840" marB="41840" anchor="ctr"/>
                </a:tc>
                <a:extLst>
                  <a:ext uri="{0D108BD9-81ED-4DB2-BD59-A6C34878D82A}">
                    <a16:rowId xmlns:a16="http://schemas.microsoft.com/office/drawing/2014/main" val="610562525"/>
                  </a:ext>
                </a:extLst>
              </a:tr>
              <a:tr h="334718">
                <a:tc>
                  <a:txBody>
                    <a:bodyPr/>
                    <a:lstStyle/>
                    <a:p>
                      <a:pPr algn="r" fontAlgn="ctr"/>
                      <a:r>
                        <a:rPr lang="en-US" sz="1600">
                          <a:effectLst/>
                        </a:rPr>
                        <a:t>F9 B5 B1048.5</a:t>
                      </a:r>
                      <a:endParaRPr lang="en-US" sz="1600">
                        <a:effectLst/>
                        <a:latin typeface="inherit"/>
                      </a:endParaRPr>
                    </a:p>
                  </a:txBody>
                  <a:tcPr marL="83680" marR="83680" marT="41840" marB="41840" anchor="ctr"/>
                </a:tc>
                <a:extLst>
                  <a:ext uri="{0D108BD9-81ED-4DB2-BD59-A6C34878D82A}">
                    <a16:rowId xmlns:a16="http://schemas.microsoft.com/office/drawing/2014/main" val="299086816"/>
                  </a:ext>
                </a:extLst>
              </a:tr>
              <a:tr h="334718">
                <a:tc>
                  <a:txBody>
                    <a:bodyPr/>
                    <a:lstStyle/>
                    <a:p>
                      <a:pPr algn="r" fontAlgn="ctr"/>
                      <a:r>
                        <a:rPr lang="en-US" sz="1600">
                          <a:effectLst/>
                        </a:rPr>
                        <a:t>F9 B5 B1051.4</a:t>
                      </a:r>
                      <a:endParaRPr lang="en-US" sz="1600">
                        <a:effectLst/>
                        <a:latin typeface="inherit"/>
                      </a:endParaRPr>
                    </a:p>
                  </a:txBody>
                  <a:tcPr marL="83680" marR="83680" marT="41840" marB="41840" anchor="ctr"/>
                </a:tc>
                <a:extLst>
                  <a:ext uri="{0D108BD9-81ED-4DB2-BD59-A6C34878D82A}">
                    <a16:rowId xmlns:a16="http://schemas.microsoft.com/office/drawing/2014/main" val="231842990"/>
                  </a:ext>
                </a:extLst>
              </a:tr>
              <a:tr h="334718">
                <a:tc>
                  <a:txBody>
                    <a:bodyPr/>
                    <a:lstStyle/>
                    <a:p>
                      <a:pPr algn="r" fontAlgn="ctr"/>
                      <a:r>
                        <a:rPr lang="en-US" sz="1600">
                          <a:effectLst/>
                        </a:rPr>
                        <a:t>F9 B5 B1049.5</a:t>
                      </a:r>
                      <a:endParaRPr lang="en-US" sz="1600">
                        <a:effectLst/>
                        <a:latin typeface="inherit"/>
                      </a:endParaRPr>
                    </a:p>
                  </a:txBody>
                  <a:tcPr marL="83680" marR="83680" marT="41840" marB="41840" anchor="ctr"/>
                </a:tc>
                <a:extLst>
                  <a:ext uri="{0D108BD9-81ED-4DB2-BD59-A6C34878D82A}">
                    <a16:rowId xmlns:a16="http://schemas.microsoft.com/office/drawing/2014/main" val="11427181"/>
                  </a:ext>
                </a:extLst>
              </a:tr>
              <a:tr h="334718">
                <a:tc>
                  <a:txBody>
                    <a:bodyPr/>
                    <a:lstStyle/>
                    <a:p>
                      <a:pPr algn="r" fontAlgn="ctr"/>
                      <a:r>
                        <a:rPr lang="en-US" sz="1600">
                          <a:effectLst/>
                        </a:rPr>
                        <a:t>F9 B5 B1060.2</a:t>
                      </a:r>
                      <a:endParaRPr lang="en-US" sz="1600">
                        <a:effectLst/>
                        <a:latin typeface="inherit"/>
                      </a:endParaRPr>
                    </a:p>
                  </a:txBody>
                  <a:tcPr marL="83680" marR="83680" marT="41840" marB="41840" anchor="ctr"/>
                </a:tc>
                <a:extLst>
                  <a:ext uri="{0D108BD9-81ED-4DB2-BD59-A6C34878D82A}">
                    <a16:rowId xmlns:a16="http://schemas.microsoft.com/office/drawing/2014/main" val="3046897694"/>
                  </a:ext>
                </a:extLst>
              </a:tr>
              <a:tr h="334718">
                <a:tc>
                  <a:txBody>
                    <a:bodyPr/>
                    <a:lstStyle/>
                    <a:p>
                      <a:pPr algn="r" fontAlgn="ctr"/>
                      <a:r>
                        <a:rPr lang="en-US" sz="1600">
                          <a:effectLst/>
                        </a:rPr>
                        <a:t>F9 B5 B1058.3</a:t>
                      </a:r>
                      <a:endParaRPr lang="en-US" sz="1600">
                        <a:effectLst/>
                        <a:latin typeface="inherit"/>
                      </a:endParaRPr>
                    </a:p>
                  </a:txBody>
                  <a:tcPr marL="83680" marR="83680" marT="41840" marB="41840" anchor="ctr"/>
                </a:tc>
                <a:extLst>
                  <a:ext uri="{0D108BD9-81ED-4DB2-BD59-A6C34878D82A}">
                    <a16:rowId xmlns:a16="http://schemas.microsoft.com/office/drawing/2014/main" val="2294323182"/>
                  </a:ext>
                </a:extLst>
              </a:tr>
              <a:tr h="334718">
                <a:tc>
                  <a:txBody>
                    <a:bodyPr/>
                    <a:lstStyle/>
                    <a:p>
                      <a:pPr algn="r" fontAlgn="ctr"/>
                      <a:r>
                        <a:rPr lang="en-US" sz="1600">
                          <a:effectLst/>
                        </a:rPr>
                        <a:t>F9 B5 B1051.6</a:t>
                      </a:r>
                      <a:endParaRPr lang="en-US" sz="1600">
                        <a:effectLst/>
                        <a:latin typeface="inherit"/>
                      </a:endParaRPr>
                    </a:p>
                  </a:txBody>
                  <a:tcPr marL="83680" marR="83680" marT="41840" marB="41840" anchor="ctr"/>
                </a:tc>
                <a:extLst>
                  <a:ext uri="{0D108BD9-81ED-4DB2-BD59-A6C34878D82A}">
                    <a16:rowId xmlns:a16="http://schemas.microsoft.com/office/drawing/2014/main" val="4007892067"/>
                  </a:ext>
                </a:extLst>
              </a:tr>
              <a:tr h="334718">
                <a:tc>
                  <a:txBody>
                    <a:bodyPr/>
                    <a:lstStyle/>
                    <a:p>
                      <a:pPr algn="r" fontAlgn="ctr"/>
                      <a:r>
                        <a:rPr lang="en-US" sz="1600">
                          <a:effectLst/>
                        </a:rPr>
                        <a:t>F9 B5 B1060.3</a:t>
                      </a:r>
                      <a:endParaRPr lang="en-US" sz="1600">
                        <a:effectLst/>
                        <a:latin typeface="inherit"/>
                      </a:endParaRPr>
                    </a:p>
                  </a:txBody>
                  <a:tcPr marL="83680" marR="83680" marT="41840" marB="41840" anchor="ctr"/>
                </a:tc>
                <a:extLst>
                  <a:ext uri="{0D108BD9-81ED-4DB2-BD59-A6C34878D82A}">
                    <a16:rowId xmlns:a16="http://schemas.microsoft.com/office/drawing/2014/main" val="2904657853"/>
                  </a:ext>
                </a:extLst>
              </a:tr>
              <a:tr h="334718">
                <a:tc>
                  <a:txBody>
                    <a:bodyPr/>
                    <a:lstStyle/>
                    <a:p>
                      <a:pPr algn="r" fontAlgn="ctr"/>
                      <a:r>
                        <a:rPr lang="en-US" sz="1600" dirty="0">
                          <a:effectLst/>
                        </a:rPr>
                        <a:t>F9 B5 B1049.7</a:t>
                      </a:r>
                      <a:endParaRPr lang="en-US" sz="1600" dirty="0">
                        <a:effectLst/>
                        <a:latin typeface="inherit"/>
                      </a:endParaRPr>
                    </a:p>
                  </a:txBody>
                  <a:tcPr marL="83680" marR="83680" marT="41840" marB="41840" anchor="ctr"/>
                </a:tc>
                <a:extLst>
                  <a:ext uri="{0D108BD9-81ED-4DB2-BD59-A6C34878D82A}">
                    <a16:rowId xmlns:a16="http://schemas.microsoft.com/office/drawing/2014/main" val="2649446691"/>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lIns="91440" tIns="45720" rIns="91440" bIns="45720" anchor="t">
            <a:normAutofit/>
          </a:bodyPr>
          <a:lstStyle/>
          <a:p>
            <a:pPr>
              <a:lnSpc>
                <a:spcPct val="100000"/>
              </a:lnSpc>
              <a:spcBef>
                <a:spcPts val="1400"/>
              </a:spcBef>
            </a:pPr>
            <a:r>
              <a:rPr lang="en-US" sz="1200" b="0" i="0" dirty="0">
                <a:effectLst/>
                <a:latin typeface="Abadi" panose="020B0604020104020204" pitchFamily="34" charset="0"/>
              </a:rPr>
              <a:t>The query result shows two records indicating SpaceX Falcon 9 launches with landing outcomes recorded as "Failure (drone ship)" during different months</a:t>
            </a:r>
            <a:endParaRPr lang="en-US" sz="1200" dirty="0">
              <a:latin typeface="Abadi" panose="020B0604020104020204" pitchFamily="34" charset="0"/>
            </a:endParaRPr>
          </a:p>
          <a:p>
            <a:pPr>
              <a:lnSpc>
                <a:spcPct val="100000"/>
              </a:lnSpc>
              <a:spcBef>
                <a:spcPts val="1400"/>
              </a:spcBef>
            </a:pPr>
            <a:r>
              <a:rPr lang="en-US" sz="1200" b="0" i="0" dirty="0">
                <a:effectLst/>
                <a:latin typeface="Abadi" panose="020B0604020104020204" pitchFamily="34" charset="0"/>
              </a:rPr>
              <a:t>The first record occurred in January with Booster Version F9 v1.1 B1012 launched from Cape Canaveral Air Force Station (CCAFS) LC-40</a:t>
            </a:r>
          </a:p>
          <a:p>
            <a:pPr>
              <a:lnSpc>
                <a:spcPct val="100000"/>
              </a:lnSpc>
              <a:spcBef>
                <a:spcPts val="1400"/>
              </a:spcBef>
            </a:pPr>
            <a:r>
              <a:rPr lang="en-US" sz="1200" dirty="0">
                <a:latin typeface="Abadi" panose="020B0604020104020204" pitchFamily="34" charset="0"/>
              </a:rPr>
              <a:t>T</a:t>
            </a:r>
            <a:r>
              <a:rPr lang="en-US" sz="1200" b="0" i="0" dirty="0">
                <a:effectLst/>
                <a:latin typeface="Abadi" panose="020B0604020104020204" pitchFamily="34" charset="0"/>
              </a:rPr>
              <a:t>he second record took place in April with Booster Version F9 v1.1 B1015 also launched from CCAFS LC-40 </a:t>
            </a:r>
          </a:p>
          <a:p>
            <a:pPr>
              <a:lnSpc>
                <a:spcPct val="100000"/>
              </a:lnSpc>
              <a:spcBef>
                <a:spcPts val="1400"/>
              </a:spcBef>
            </a:pPr>
            <a:r>
              <a:rPr lang="en-US" sz="1200" b="0" i="0" dirty="0">
                <a:effectLst/>
                <a:latin typeface="Abadi" panose="020B0604020104020204" pitchFamily="34" charset="0"/>
              </a:rPr>
              <a:t>These entries provide information on specific launch dates, landing outcomes, booster versions, and launch sites for Falcon 9 missions where the landing attempt on the drone ship was unsuccessful</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7FB57A89-E590-18FD-1C8A-AA50971977B0}"/>
              </a:ext>
            </a:extLst>
          </p:cNvPr>
          <p:cNvGraphicFramePr>
            <a:graphicFrameLocks noGrp="1"/>
          </p:cNvGraphicFramePr>
          <p:nvPr>
            <p:extLst>
              <p:ext uri="{D42A27DB-BD31-4B8C-83A1-F6EECF244321}">
                <p14:modId xmlns:p14="http://schemas.microsoft.com/office/powerpoint/2010/main" val="3118789761"/>
              </p:ext>
            </p:extLst>
          </p:nvPr>
        </p:nvGraphicFramePr>
        <p:xfrm>
          <a:off x="657225" y="3996244"/>
          <a:ext cx="10515600" cy="1097280"/>
        </p:xfrm>
        <a:graphic>
          <a:graphicData uri="http://schemas.openxmlformats.org/drawingml/2006/table">
            <a:tbl>
              <a:tblPr>
                <a:tableStyleId>{5940675A-B579-460E-94D1-54222C63F5DA}</a:tableStyleId>
              </a:tblPr>
              <a:tblGrid>
                <a:gridCol w="2628900">
                  <a:extLst>
                    <a:ext uri="{9D8B030D-6E8A-4147-A177-3AD203B41FA5}">
                      <a16:colId xmlns:a16="http://schemas.microsoft.com/office/drawing/2014/main" val="1762016431"/>
                    </a:ext>
                  </a:extLst>
                </a:gridCol>
                <a:gridCol w="2628900">
                  <a:extLst>
                    <a:ext uri="{9D8B030D-6E8A-4147-A177-3AD203B41FA5}">
                      <a16:colId xmlns:a16="http://schemas.microsoft.com/office/drawing/2014/main" val="3917938693"/>
                    </a:ext>
                  </a:extLst>
                </a:gridCol>
                <a:gridCol w="2628900">
                  <a:extLst>
                    <a:ext uri="{9D8B030D-6E8A-4147-A177-3AD203B41FA5}">
                      <a16:colId xmlns:a16="http://schemas.microsoft.com/office/drawing/2014/main" val="1183663308"/>
                    </a:ext>
                  </a:extLst>
                </a:gridCol>
                <a:gridCol w="2628900">
                  <a:extLst>
                    <a:ext uri="{9D8B030D-6E8A-4147-A177-3AD203B41FA5}">
                      <a16:colId xmlns:a16="http://schemas.microsoft.com/office/drawing/2014/main" val="1637521045"/>
                    </a:ext>
                  </a:extLst>
                </a:gridCol>
              </a:tblGrid>
              <a:tr h="0">
                <a:tc>
                  <a:txBody>
                    <a:bodyPr/>
                    <a:lstStyle/>
                    <a:p>
                      <a:pPr algn="r" fontAlgn="ctr"/>
                      <a:r>
                        <a:rPr lang="en-US" b="1">
                          <a:effectLst/>
                        </a:rPr>
                        <a:t>month</a:t>
                      </a:r>
                      <a:endParaRPr lang="en-US" b="1">
                        <a:effectLst/>
                        <a:latin typeface="inherit"/>
                      </a:endParaRPr>
                    </a:p>
                  </a:txBody>
                  <a:tcPr anchor="ctr"/>
                </a:tc>
                <a:tc>
                  <a:txBody>
                    <a:bodyPr/>
                    <a:lstStyle/>
                    <a:p>
                      <a:pPr algn="r" fontAlgn="ctr"/>
                      <a:r>
                        <a:rPr lang="en-US" b="1">
                          <a:effectLst/>
                        </a:rPr>
                        <a:t>Landing_Outcome</a:t>
                      </a:r>
                      <a:endParaRPr lang="en-US" b="1">
                        <a:effectLst/>
                        <a:latin typeface="inherit"/>
                      </a:endParaRPr>
                    </a:p>
                  </a:txBody>
                  <a:tcPr anchor="ctr"/>
                </a:tc>
                <a:tc>
                  <a:txBody>
                    <a:bodyPr/>
                    <a:lstStyle/>
                    <a:p>
                      <a:pPr algn="r" fontAlgn="ctr"/>
                      <a:r>
                        <a:rPr lang="en-US" b="1">
                          <a:effectLst/>
                        </a:rPr>
                        <a:t>Booster_Version</a:t>
                      </a:r>
                      <a:endParaRPr lang="en-US" b="1">
                        <a:effectLst/>
                        <a:latin typeface="inherit"/>
                      </a:endParaRPr>
                    </a:p>
                  </a:txBody>
                  <a:tcPr anchor="ctr"/>
                </a:tc>
                <a:tc>
                  <a:txBody>
                    <a:bodyPr/>
                    <a:lstStyle/>
                    <a:p>
                      <a:pPr algn="r" fontAlgn="ctr"/>
                      <a:r>
                        <a:rPr lang="en-US" b="1">
                          <a:effectLst/>
                        </a:rPr>
                        <a:t>Launch_Site</a:t>
                      </a:r>
                      <a:endParaRPr lang="en-US" b="1">
                        <a:effectLst/>
                        <a:latin typeface="inherit"/>
                      </a:endParaRPr>
                    </a:p>
                  </a:txBody>
                  <a:tcPr anchor="ctr"/>
                </a:tc>
                <a:extLst>
                  <a:ext uri="{0D108BD9-81ED-4DB2-BD59-A6C34878D82A}">
                    <a16:rowId xmlns:a16="http://schemas.microsoft.com/office/drawing/2014/main" val="1277345659"/>
                  </a:ext>
                </a:extLst>
              </a:tr>
              <a:tr h="0">
                <a:tc>
                  <a:txBody>
                    <a:bodyPr/>
                    <a:lstStyle/>
                    <a:p>
                      <a:pPr algn="r" fontAlgn="ctr"/>
                      <a:r>
                        <a:rPr lang="en-US">
                          <a:effectLst/>
                        </a:rPr>
                        <a:t>01</a:t>
                      </a:r>
                      <a:endParaRPr lang="en-US">
                        <a:effectLst/>
                        <a:latin typeface="inherit"/>
                      </a:endParaRPr>
                    </a:p>
                  </a:txBody>
                  <a:tcPr anchor="ctr"/>
                </a:tc>
                <a:tc>
                  <a:txBody>
                    <a:bodyPr/>
                    <a:lstStyle/>
                    <a:p>
                      <a:pPr algn="r" fontAlgn="ctr"/>
                      <a:r>
                        <a:rPr lang="en-US">
                          <a:effectLst/>
                        </a:rPr>
                        <a:t>Failure (drone ship)</a:t>
                      </a:r>
                      <a:endParaRPr lang="en-US">
                        <a:effectLst/>
                        <a:latin typeface="inherit"/>
                      </a:endParaRPr>
                    </a:p>
                  </a:txBody>
                  <a:tcPr anchor="ctr"/>
                </a:tc>
                <a:tc>
                  <a:txBody>
                    <a:bodyPr/>
                    <a:lstStyle/>
                    <a:p>
                      <a:pPr algn="r" fontAlgn="ctr"/>
                      <a:r>
                        <a:rPr lang="en-US">
                          <a:effectLst/>
                        </a:rPr>
                        <a:t>F9 v1.1 B1012</a:t>
                      </a:r>
                      <a:endParaRPr lang="en-US">
                        <a:effectLst/>
                        <a:latin typeface="inherit"/>
                      </a:endParaRPr>
                    </a:p>
                  </a:txBody>
                  <a:tcPr anchor="ctr"/>
                </a:tc>
                <a:tc>
                  <a:txBody>
                    <a:bodyPr/>
                    <a:lstStyle/>
                    <a:p>
                      <a:pPr algn="r" fontAlgn="ctr"/>
                      <a:r>
                        <a:rPr lang="en-US">
                          <a:effectLst/>
                        </a:rPr>
                        <a:t>CCAFS LC-40</a:t>
                      </a:r>
                      <a:endParaRPr lang="en-US">
                        <a:effectLst/>
                        <a:latin typeface="inherit"/>
                      </a:endParaRPr>
                    </a:p>
                  </a:txBody>
                  <a:tcPr anchor="ctr"/>
                </a:tc>
                <a:extLst>
                  <a:ext uri="{0D108BD9-81ED-4DB2-BD59-A6C34878D82A}">
                    <a16:rowId xmlns:a16="http://schemas.microsoft.com/office/drawing/2014/main" val="3631687983"/>
                  </a:ext>
                </a:extLst>
              </a:tr>
              <a:tr h="0">
                <a:tc>
                  <a:txBody>
                    <a:bodyPr/>
                    <a:lstStyle/>
                    <a:p>
                      <a:pPr algn="r" fontAlgn="ctr"/>
                      <a:r>
                        <a:rPr lang="en-US">
                          <a:effectLst/>
                        </a:rPr>
                        <a:t>04</a:t>
                      </a:r>
                      <a:endParaRPr lang="en-US">
                        <a:effectLst/>
                        <a:latin typeface="inherit"/>
                      </a:endParaRPr>
                    </a:p>
                  </a:txBody>
                  <a:tcPr anchor="ctr"/>
                </a:tc>
                <a:tc>
                  <a:txBody>
                    <a:bodyPr/>
                    <a:lstStyle/>
                    <a:p>
                      <a:pPr algn="r" fontAlgn="ctr"/>
                      <a:r>
                        <a:rPr lang="en-US">
                          <a:effectLst/>
                        </a:rPr>
                        <a:t>Failure (drone ship)</a:t>
                      </a:r>
                      <a:endParaRPr lang="en-US">
                        <a:effectLst/>
                        <a:latin typeface="inherit"/>
                      </a:endParaRPr>
                    </a:p>
                  </a:txBody>
                  <a:tcPr anchor="ctr"/>
                </a:tc>
                <a:tc>
                  <a:txBody>
                    <a:bodyPr/>
                    <a:lstStyle/>
                    <a:p>
                      <a:pPr algn="r" fontAlgn="ctr"/>
                      <a:r>
                        <a:rPr lang="en-US">
                          <a:effectLst/>
                        </a:rPr>
                        <a:t>F9 v1.1 B1015</a:t>
                      </a:r>
                      <a:endParaRPr lang="en-US">
                        <a:effectLst/>
                        <a:latin typeface="inherit"/>
                      </a:endParaRPr>
                    </a:p>
                  </a:txBody>
                  <a:tcPr anchor="ctr"/>
                </a:tc>
                <a:tc>
                  <a:txBody>
                    <a:bodyPr/>
                    <a:lstStyle/>
                    <a:p>
                      <a:pPr algn="r" fontAlgn="ctr"/>
                      <a:r>
                        <a:rPr lang="en-US" dirty="0">
                          <a:effectLst/>
                        </a:rPr>
                        <a:t>CCAFS LC-40</a:t>
                      </a:r>
                      <a:endParaRPr lang="en-US" dirty="0">
                        <a:effectLst/>
                        <a:latin typeface="inherit"/>
                      </a:endParaRPr>
                    </a:p>
                  </a:txBody>
                  <a:tcPr anchor="ctr"/>
                </a:tc>
                <a:extLst>
                  <a:ext uri="{0D108BD9-81ED-4DB2-BD59-A6C34878D82A}">
                    <a16:rowId xmlns:a16="http://schemas.microsoft.com/office/drawing/2014/main" val="1667744186"/>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86706"/>
            <a:ext cx="10907639" cy="4351338"/>
          </a:xfrm>
          <a:prstGeom prst="rect">
            <a:avLst/>
          </a:prstGeom>
        </p:spPr>
        <p:txBody>
          <a:bodyPr lIns="91440" tIns="45720" rIns="91440" bIns="45720" anchor="t"/>
          <a:lstStyle/>
          <a:p>
            <a:pPr>
              <a:lnSpc>
                <a:spcPct val="100000"/>
              </a:lnSpc>
              <a:spcBef>
                <a:spcPts val="1400"/>
              </a:spcBef>
            </a:pPr>
            <a:r>
              <a:rPr lang="en-US" sz="1200" b="0" i="0" dirty="0">
                <a:effectLst/>
                <a:latin typeface="Abadi" panose="020B0604020104020204" pitchFamily="34" charset="0"/>
              </a:rPr>
              <a:t>The query result provides a breakdown of landing outcomes for SpaceX missions, along with the corresponding count of occurrences and their respective ranks based on frequency.</a:t>
            </a: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A575AFF3-DC1F-909C-A6D0-BBB453A82465}"/>
              </a:ext>
            </a:extLst>
          </p:cNvPr>
          <p:cNvGraphicFramePr>
            <a:graphicFrameLocks noGrp="1"/>
          </p:cNvGraphicFramePr>
          <p:nvPr>
            <p:extLst>
              <p:ext uri="{D42A27DB-BD31-4B8C-83A1-F6EECF244321}">
                <p14:modId xmlns:p14="http://schemas.microsoft.com/office/powerpoint/2010/main" val="3270940315"/>
              </p:ext>
            </p:extLst>
          </p:nvPr>
        </p:nvGraphicFramePr>
        <p:xfrm>
          <a:off x="1238249" y="2499894"/>
          <a:ext cx="8753475" cy="3291840"/>
        </p:xfrm>
        <a:graphic>
          <a:graphicData uri="http://schemas.openxmlformats.org/drawingml/2006/table">
            <a:tbl>
              <a:tblPr>
                <a:tableStyleId>{5940675A-B579-460E-94D1-54222C63F5DA}</a:tableStyleId>
              </a:tblPr>
              <a:tblGrid>
                <a:gridCol w="2917825">
                  <a:extLst>
                    <a:ext uri="{9D8B030D-6E8A-4147-A177-3AD203B41FA5}">
                      <a16:colId xmlns:a16="http://schemas.microsoft.com/office/drawing/2014/main" val="3994737567"/>
                    </a:ext>
                  </a:extLst>
                </a:gridCol>
                <a:gridCol w="2917825">
                  <a:extLst>
                    <a:ext uri="{9D8B030D-6E8A-4147-A177-3AD203B41FA5}">
                      <a16:colId xmlns:a16="http://schemas.microsoft.com/office/drawing/2014/main" val="2569077941"/>
                    </a:ext>
                  </a:extLst>
                </a:gridCol>
                <a:gridCol w="2917825">
                  <a:extLst>
                    <a:ext uri="{9D8B030D-6E8A-4147-A177-3AD203B41FA5}">
                      <a16:colId xmlns:a16="http://schemas.microsoft.com/office/drawing/2014/main" val="2510183400"/>
                    </a:ext>
                  </a:extLst>
                </a:gridCol>
              </a:tblGrid>
              <a:tr h="321610">
                <a:tc>
                  <a:txBody>
                    <a:bodyPr/>
                    <a:lstStyle/>
                    <a:p>
                      <a:pPr algn="r" fontAlgn="ctr"/>
                      <a:r>
                        <a:rPr lang="en-US" b="1">
                          <a:effectLst/>
                        </a:rPr>
                        <a:t>Landing_Outcome</a:t>
                      </a:r>
                      <a:endParaRPr lang="en-US" b="1">
                        <a:effectLst/>
                        <a:latin typeface="inherit"/>
                      </a:endParaRPr>
                    </a:p>
                  </a:txBody>
                  <a:tcPr anchor="ctr"/>
                </a:tc>
                <a:tc>
                  <a:txBody>
                    <a:bodyPr/>
                    <a:lstStyle/>
                    <a:p>
                      <a:pPr algn="r" fontAlgn="ctr"/>
                      <a:r>
                        <a:rPr lang="en-US" b="1" dirty="0" err="1">
                          <a:effectLst/>
                        </a:rPr>
                        <a:t>outcome_count</a:t>
                      </a:r>
                      <a:endParaRPr lang="en-US" b="1" dirty="0">
                        <a:effectLst/>
                        <a:latin typeface="inherit"/>
                      </a:endParaRPr>
                    </a:p>
                  </a:txBody>
                  <a:tcPr anchor="ctr"/>
                </a:tc>
                <a:tc>
                  <a:txBody>
                    <a:bodyPr/>
                    <a:lstStyle/>
                    <a:p>
                      <a:pPr algn="r" fontAlgn="ctr"/>
                      <a:r>
                        <a:rPr lang="en-US" b="1">
                          <a:effectLst/>
                        </a:rPr>
                        <a:t>outcome_rank</a:t>
                      </a:r>
                      <a:endParaRPr lang="en-US" b="1">
                        <a:effectLst/>
                        <a:latin typeface="inherit"/>
                      </a:endParaRPr>
                    </a:p>
                  </a:txBody>
                  <a:tcPr anchor="ctr"/>
                </a:tc>
                <a:extLst>
                  <a:ext uri="{0D108BD9-81ED-4DB2-BD59-A6C34878D82A}">
                    <a16:rowId xmlns:a16="http://schemas.microsoft.com/office/drawing/2014/main" val="2177390566"/>
                  </a:ext>
                </a:extLst>
              </a:tr>
              <a:tr h="321610">
                <a:tc>
                  <a:txBody>
                    <a:bodyPr/>
                    <a:lstStyle/>
                    <a:p>
                      <a:pPr algn="r" fontAlgn="ctr"/>
                      <a:r>
                        <a:rPr lang="en-US">
                          <a:effectLst/>
                        </a:rPr>
                        <a:t>No attempt</a:t>
                      </a:r>
                      <a:endParaRPr lang="en-US">
                        <a:effectLst/>
                        <a:latin typeface="inherit"/>
                      </a:endParaRPr>
                    </a:p>
                  </a:txBody>
                  <a:tcPr anchor="ctr"/>
                </a:tc>
                <a:tc>
                  <a:txBody>
                    <a:bodyPr/>
                    <a:lstStyle/>
                    <a:p>
                      <a:pPr algn="r" fontAlgn="ctr"/>
                      <a:r>
                        <a:rPr lang="en-US">
                          <a:effectLst/>
                        </a:rPr>
                        <a:t>10</a:t>
                      </a:r>
                      <a:endParaRPr lang="en-US">
                        <a:effectLst/>
                        <a:latin typeface="inherit"/>
                      </a:endParaRPr>
                    </a:p>
                  </a:txBody>
                  <a:tcPr anchor="ctr"/>
                </a:tc>
                <a:tc>
                  <a:txBody>
                    <a:bodyPr/>
                    <a:lstStyle/>
                    <a:p>
                      <a:pPr algn="r" fontAlgn="ctr"/>
                      <a:r>
                        <a:rPr lang="en-US">
                          <a:effectLst/>
                        </a:rPr>
                        <a:t>1</a:t>
                      </a:r>
                      <a:endParaRPr lang="en-US">
                        <a:effectLst/>
                        <a:latin typeface="inherit"/>
                      </a:endParaRPr>
                    </a:p>
                  </a:txBody>
                  <a:tcPr anchor="ctr"/>
                </a:tc>
                <a:extLst>
                  <a:ext uri="{0D108BD9-81ED-4DB2-BD59-A6C34878D82A}">
                    <a16:rowId xmlns:a16="http://schemas.microsoft.com/office/drawing/2014/main" val="1741585497"/>
                  </a:ext>
                </a:extLst>
              </a:tr>
              <a:tr h="321610">
                <a:tc>
                  <a:txBody>
                    <a:bodyPr/>
                    <a:lstStyle/>
                    <a:p>
                      <a:pPr algn="r" fontAlgn="ctr"/>
                      <a:r>
                        <a:rPr lang="en-US">
                          <a:effectLst/>
                        </a:rPr>
                        <a:t>Success (drone ship)</a:t>
                      </a:r>
                      <a:endParaRPr lang="en-US">
                        <a:effectLst/>
                        <a:latin typeface="inherit"/>
                      </a:endParaRPr>
                    </a:p>
                  </a:txBody>
                  <a:tcPr anchor="ctr"/>
                </a:tc>
                <a:tc>
                  <a:txBody>
                    <a:bodyPr/>
                    <a:lstStyle/>
                    <a:p>
                      <a:pPr algn="r" fontAlgn="ctr"/>
                      <a:r>
                        <a:rPr lang="en-US">
                          <a:effectLst/>
                        </a:rPr>
                        <a:t>5</a:t>
                      </a:r>
                      <a:endParaRPr lang="en-US">
                        <a:effectLst/>
                        <a:latin typeface="inherit"/>
                      </a:endParaRPr>
                    </a:p>
                  </a:txBody>
                  <a:tcPr anchor="ctr"/>
                </a:tc>
                <a:tc>
                  <a:txBody>
                    <a:bodyPr/>
                    <a:lstStyle/>
                    <a:p>
                      <a:pPr algn="r" fontAlgn="ctr"/>
                      <a:r>
                        <a:rPr lang="en-US">
                          <a:effectLst/>
                        </a:rPr>
                        <a:t>2</a:t>
                      </a:r>
                      <a:endParaRPr lang="en-US">
                        <a:effectLst/>
                        <a:latin typeface="inherit"/>
                      </a:endParaRPr>
                    </a:p>
                  </a:txBody>
                  <a:tcPr anchor="ctr"/>
                </a:tc>
                <a:extLst>
                  <a:ext uri="{0D108BD9-81ED-4DB2-BD59-A6C34878D82A}">
                    <a16:rowId xmlns:a16="http://schemas.microsoft.com/office/drawing/2014/main" val="2832216905"/>
                  </a:ext>
                </a:extLst>
              </a:tr>
              <a:tr h="321610">
                <a:tc>
                  <a:txBody>
                    <a:bodyPr/>
                    <a:lstStyle/>
                    <a:p>
                      <a:pPr algn="r" fontAlgn="ctr"/>
                      <a:r>
                        <a:rPr lang="en-US">
                          <a:effectLst/>
                        </a:rPr>
                        <a:t>Failure (drone ship)</a:t>
                      </a:r>
                      <a:endParaRPr lang="en-US">
                        <a:effectLst/>
                        <a:latin typeface="inherit"/>
                      </a:endParaRPr>
                    </a:p>
                  </a:txBody>
                  <a:tcPr anchor="ctr"/>
                </a:tc>
                <a:tc>
                  <a:txBody>
                    <a:bodyPr/>
                    <a:lstStyle/>
                    <a:p>
                      <a:pPr algn="r" fontAlgn="ctr"/>
                      <a:r>
                        <a:rPr lang="en-US">
                          <a:effectLst/>
                        </a:rPr>
                        <a:t>5</a:t>
                      </a:r>
                      <a:endParaRPr lang="en-US">
                        <a:effectLst/>
                        <a:latin typeface="inherit"/>
                      </a:endParaRPr>
                    </a:p>
                  </a:txBody>
                  <a:tcPr anchor="ctr"/>
                </a:tc>
                <a:tc>
                  <a:txBody>
                    <a:bodyPr/>
                    <a:lstStyle/>
                    <a:p>
                      <a:pPr algn="r" fontAlgn="ctr"/>
                      <a:r>
                        <a:rPr lang="en-US">
                          <a:effectLst/>
                        </a:rPr>
                        <a:t>2</a:t>
                      </a:r>
                      <a:endParaRPr lang="en-US">
                        <a:effectLst/>
                        <a:latin typeface="inherit"/>
                      </a:endParaRPr>
                    </a:p>
                  </a:txBody>
                  <a:tcPr anchor="ctr"/>
                </a:tc>
                <a:extLst>
                  <a:ext uri="{0D108BD9-81ED-4DB2-BD59-A6C34878D82A}">
                    <a16:rowId xmlns:a16="http://schemas.microsoft.com/office/drawing/2014/main" val="4206228652"/>
                  </a:ext>
                </a:extLst>
              </a:tr>
              <a:tr h="321610">
                <a:tc>
                  <a:txBody>
                    <a:bodyPr/>
                    <a:lstStyle/>
                    <a:p>
                      <a:pPr algn="r" fontAlgn="ctr"/>
                      <a:r>
                        <a:rPr lang="en-US">
                          <a:effectLst/>
                        </a:rPr>
                        <a:t>Success (ground pad)</a:t>
                      </a:r>
                      <a:endParaRPr lang="en-US">
                        <a:effectLst/>
                        <a:latin typeface="inherit"/>
                      </a:endParaRPr>
                    </a:p>
                  </a:txBody>
                  <a:tcPr anchor="ctr"/>
                </a:tc>
                <a:tc>
                  <a:txBody>
                    <a:bodyPr/>
                    <a:lstStyle/>
                    <a:p>
                      <a:pPr algn="r" fontAlgn="ctr"/>
                      <a:r>
                        <a:rPr lang="en-US">
                          <a:effectLst/>
                        </a:rPr>
                        <a:t>3</a:t>
                      </a:r>
                      <a:endParaRPr lang="en-US">
                        <a:effectLst/>
                        <a:latin typeface="inherit"/>
                      </a:endParaRPr>
                    </a:p>
                  </a:txBody>
                  <a:tcPr anchor="ctr"/>
                </a:tc>
                <a:tc>
                  <a:txBody>
                    <a:bodyPr/>
                    <a:lstStyle/>
                    <a:p>
                      <a:pPr algn="r" fontAlgn="ctr"/>
                      <a:r>
                        <a:rPr lang="en-US">
                          <a:effectLst/>
                        </a:rPr>
                        <a:t>4</a:t>
                      </a:r>
                      <a:endParaRPr lang="en-US">
                        <a:effectLst/>
                        <a:latin typeface="inherit"/>
                      </a:endParaRPr>
                    </a:p>
                  </a:txBody>
                  <a:tcPr anchor="ctr"/>
                </a:tc>
                <a:extLst>
                  <a:ext uri="{0D108BD9-81ED-4DB2-BD59-A6C34878D82A}">
                    <a16:rowId xmlns:a16="http://schemas.microsoft.com/office/drawing/2014/main" val="2449973408"/>
                  </a:ext>
                </a:extLst>
              </a:tr>
              <a:tr h="321610">
                <a:tc>
                  <a:txBody>
                    <a:bodyPr/>
                    <a:lstStyle/>
                    <a:p>
                      <a:pPr algn="r" fontAlgn="ctr"/>
                      <a:r>
                        <a:rPr lang="en-US">
                          <a:effectLst/>
                        </a:rPr>
                        <a:t>Controlled (ocean)</a:t>
                      </a:r>
                      <a:endParaRPr lang="en-US">
                        <a:effectLst/>
                        <a:latin typeface="inherit"/>
                      </a:endParaRPr>
                    </a:p>
                  </a:txBody>
                  <a:tcPr anchor="ctr"/>
                </a:tc>
                <a:tc>
                  <a:txBody>
                    <a:bodyPr/>
                    <a:lstStyle/>
                    <a:p>
                      <a:pPr algn="r" fontAlgn="ctr"/>
                      <a:r>
                        <a:rPr lang="en-US">
                          <a:effectLst/>
                        </a:rPr>
                        <a:t>3</a:t>
                      </a:r>
                      <a:endParaRPr lang="en-US">
                        <a:effectLst/>
                        <a:latin typeface="inherit"/>
                      </a:endParaRPr>
                    </a:p>
                  </a:txBody>
                  <a:tcPr anchor="ctr"/>
                </a:tc>
                <a:tc>
                  <a:txBody>
                    <a:bodyPr/>
                    <a:lstStyle/>
                    <a:p>
                      <a:pPr algn="r" fontAlgn="ctr"/>
                      <a:r>
                        <a:rPr lang="en-US">
                          <a:effectLst/>
                        </a:rPr>
                        <a:t>4</a:t>
                      </a:r>
                      <a:endParaRPr lang="en-US">
                        <a:effectLst/>
                        <a:latin typeface="inherit"/>
                      </a:endParaRPr>
                    </a:p>
                  </a:txBody>
                  <a:tcPr anchor="ctr"/>
                </a:tc>
                <a:extLst>
                  <a:ext uri="{0D108BD9-81ED-4DB2-BD59-A6C34878D82A}">
                    <a16:rowId xmlns:a16="http://schemas.microsoft.com/office/drawing/2014/main" val="417493283"/>
                  </a:ext>
                </a:extLst>
              </a:tr>
              <a:tr h="321610">
                <a:tc>
                  <a:txBody>
                    <a:bodyPr/>
                    <a:lstStyle/>
                    <a:p>
                      <a:pPr algn="r" fontAlgn="ctr"/>
                      <a:r>
                        <a:rPr lang="en-US">
                          <a:effectLst/>
                        </a:rPr>
                        <a:t>Uncontrolled (ocean)</a:t>
                      </a:r>
                      <a:endParaRPr lang="en-US">
                        <a:effectLst/>
                        <a:latin typeface="inherit"/>
                      </a:endParaRPr>
                    </a:p>
                  </a:txBody>
                  <a:tcPr anchor="ctr"/>
                </a:tc>
                <a:tc>
                  <a:txBody>
                    <a:bodyPr/>
                    <a:lstStyle/>
                    <a:p>
                      <a:pPr algn="r" fontAlgn="ctr"/>
                      <a:r>
                        <a:rPr lang="en-US">
                          <a:effectLst/>
                        </a:rPr>
                        <a:t>2</a:t>
                      </a:r>
                      <a:endParaRPr lang="en-US">
                        <a:effectLst/>
                        <a:latin typeface="inherit"/>
                      </a:endParaRPr>
                    </a:p>
                  </a:txBody>
                  <a:tcPr anchor="ctr"/>
                </a:tc>
                <a:tc>
                  <a:txBody>
                    <a:bodyPr/>
                    <a:lstStyle/>
                    <a:p>
                      <a:pPr algn="r" fontAlgn="ctr"/>
                      <a:r>
                        <a:rPr lang="en-US">
                          <a:effectLst/>
                        </a:rPr>
                        <a:t>6</a:t>
                      </a:r>
                      <a:endParaRPr lang="en-US">
                        <a:effectLst/>
                        <a:latin typeface="inherit"/>
                      </a:endParaRPr>
                    </a:p>
                  </a:txBody>
                  <a:tcPr anchor="ctr"/>
                </a:tc>
                <a:extLst>
                  <a:ext uri="{0D108BD9-81ED-4DB2-BD59-A6C34878D82A}">
                    <a16:rowId xmlns:a16="http://schemas.microsoft.com/office/drawing/2014/main" val="2067416813"/>
                  </a:ext>
                </a:extLst>
              </a:tr>
              <a:tr h="321610">
                <a:tc>
                  <a:txBody>
                    <a:bodyPr/>
                    <a:lstStyle/>
                    <a:p>
                      <a:pPr algn="r" fontAlgn="ctr"/>
                      <a:r>
                        <a:rPr lang="en-US">
                          <a:effectLst/>
                        </a:rPr>
                        <a:t>Failure (parachute)</a:t>
                      </a:r>
                      <a:endParaRPr lang="en-US">
                        <a:effectLst/>
                        <a:latin typeface="inherit"/>
                      </a:endParaRPr>
                    </a:p>
                  </a:txBody>
                  <a:tcPr anchor="ctr"/>
                </a:tc>
                <a:tc>
                  <a:txBody>
                    <a:bodyPr/>
                    <a:lstStyle/>
                    <a:p>
                      <a:pPr algn="r" fontAlgn="ctr"/>
                      <a:r>
                        <a:rPr lang="en-US">
                          <a:effectLst/>
                        </a:rPr>
                        <a:t>2</a:t>
                      </a:r>
                      <a:endParaRPr lang="en-US">
                        <a:effectLst/>
                        <a:latin typeface="inherit"/>
                      </a:endParaRPr>
                    </a:p>
                  </a:txBody>
                  <a:tcPr anchor="ctr"/>
                </a:tc>
                <a:tc>
                  <a:txBody>
                    <a:bodyPr/>
                    <a:lstStyle/>
                    <a:p>
                      <a:pPr algn="r" fontAlgn="ctr"/>
                      <a:r>
                        <a:rPr lang="en-US">
                          <a:effectLst/>
                        </a:rPr>
                        <a:t>6</a:t>
                      </a:r>
                      <a:endParaRPr lang="en-US">
                        <a:effectLst/>
                        <a:latin typeface="inherit"/>
                      </a:endParaRPr>
                    </a:p>
                  </a:txBody>
                  <a:tcPr anchor="ctr"/>
                </a:tc>
                <a:extLst>
                  <a:ext uri="{0D108BD9-81ED-4DB2-BD59-A6C34878D82A}">
                    <a16:rowId xmlns:a16="http://schemas.microsoft.com/office/drawing/2014/main" val="3951379431"/>
                  </a:ext>
                </a:extLst>
              </a:tr>
              <a:tr h="321610">
                <a:tc>
                  <a:txBody>
                    <a:bodyPr/>
                    <a:lstStyle/>
                    <a:p>
                      <a:pPr algn="r" fontAlgn="ctr"/>
                      <a:r>
                        <a:rPr lang="en-US">
                          <a:effectLst/>
                        </a:rPr>
                        <a:t>Precluded (drone ship)</a:t>
                      </a:r>
                      <a:endParaRPr lang="en-US">
                        <a:effectLst/>
                        <a:latin typeface="inherit"/>
                      </a:endParaRPr>
                    </a:p>
                  </a:txBody>
                  <a:tcPr anchor="ctr"/>
                </a:tc>
                <a:tc>
                  <a:txBody>
                    <a:bodyPr/>
                    <a:lstStyle/>
                    <a:p>
                      <a:pPr algn="r" fontAlgn="ctr"/>
                      <a:r>
                        <a:rPr lang="en-US">
                          <a:effectLst/>
                        </a:rPr>
                        <a:t>1</a:t>
                      </a:r>
                      <a:endParaRPr lang="en-US">
                        <a:effectLst/>
                        <a:latin typeface="inherit"/>
                      </a:endParaRPr>
                    </a:p>
                  </a:txBody>
                  <a:tcPr anchor="ctr"/>
                </a:tc>
                <a:tc>
                  <a:txBody>
                    <a:bodyPr/>
                    <a:lstStyle/>
                    <a:p>
                      <a:pPr algn="r" fontAlgn="ctr"/>
                      <a:r>
                        <a:rPr lang="en-US" dirty="0">
                          <a:effectLst/>
                        </a:rPr>
                        <a:t>8</a:t>
                      </a:r>
                      <a:endParaRPr lang="en-US" dirty="0">
                        <a:effectLst/>
                        <a:latin typeface="inherit"/>
                      </a:endParaRPr>
                    </a:p>
                  </a:txBody>
                  <a:tcPr anchor="ctr"/>
                </a:tc>
                <a:extLst>
                  <a:ext uri="{0D108BD9-81ED-4DB2-BD59-A6C34878D82A}">
                    <a16:rowId xmlns:a16="http://schemas.microsoft.com/office/drawing/2014/main" val="3488892574"/>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87317"/>
            <a:ext cx="10687962" cy="4351338"/>
          </a:xfrm>
          <a:prstGeom prst="rect">
            <a:avLst/>
          </a:prstGeom>
        </p:spPr>
        <p:txBody>
          <a:bodyPr lIns="91440" tIns="45720" rIns="91440" bIns="45720" anchor="t">
            <a:normAutofit/>
          </a:bodyPr>
          <a:lstStyle/>
          <a:p>
            <a:pPr algn="l">
              <a:buFont typeface="Arial" panose="020B0604020202020204" pitchFamily="34" charset="0"/>
              <a:buChar char="•"/>
            </a:pPr>
            <a:r>
              <a:rPr lang="en-US" sz="1200" b="0" i="0" dirty="0">
                <a:effectLst/>
                <a:latin typeface="Abadi" panose="020B0604020104020204" pitchFamily="34" charset="0"/>
              </a:rPr>
              <a:t>The screenshot depicts a global map generated using Folium, showing the locations of SpaceX launch sites marked with distinct markers.</a:t>
            </a:r>
          </a:p>
          <a:p>
            <a:pPr algn="l">
              <a:buFont typeface="Arial" panose="020B0604020202020204" pitchFamily="34" charset="0"/>
              <a:buChar char="•"/>
            </a:pPr>
            <a:r>
              <a:rPr lang="en-US" sz="1200" b="0" i="0" dirty="0">
                <a:effectLst/>
                <a:latin typeface="Abadi" panose="020B0604020104020204" pitchFamily="34" charset="0"/>
              </a:rPr>
              <a:t>Each launch site is represented by a marker, with labels indicating the site names.</a:t>
            </a:r>
          </a:p>
          <a:p>
            <a:pPr algn="l">
              <a:buFont typeface="Arial" panose="020B0604020202020204" pitchFamily="34" charset="0"/>
              <a:buChar char="•"/>
            </a:pPr>
            <a:r>
              <a:rPr lang="en-US" sz="1200" b="0" i="0" dirty="0">
                <a:effectLst/>
                <a:latin typeface="Abadi" panose="020B0604020104020204" pitchFamily="34" charset="0"/>
              </a:rPr>
              <a:t>The markers are color-coded based on the success rates of launches from each site, providing insights into the performance of each location.</a:t>
            </a:r>
          </a:p>
          <a:p>
            <a:pPr algn="l">
              <a:buFont typeface="Arial" panose="020B0604020202020204" pitchFamily="34" charset="0"/>
              <a:buChar char="•"/>
            </a:pPr>
            <a:r>
              <a:rPr lang="en-US" sz="1200" b="0" i="0" dirty="0">
                <a:effectLst/>
                <a:latin typeface="Abadi" panose="020B0604020104020204" pitchFamily="34" charset="0"/>
              </a:rPr>
              <a:t>Key elements include the launch site markers, labeled with site names, and the color-coded markers indicating success rates.</a:t>
            </a:r>
          </a:p>
          <a:p>
            <a:pPr algn="l">
              <a:buFont typeface="Arial" panose="020B0604020202020204" pitchFamily="34" charset="0"/>
              <a:buChar char="•"/>
            </a:pPr>
            <a:r>
              <a:rPr lang="en-US" sz="1200" b="0" i="0" dirty="0">
                <a:effectLst/>
                <a:latin typeface="Abadi" panose="020B0604020104020204" pitchFamily="34" charset="0"/>
              </a:rPr>
              <a:t>The map allows for easy visualization of the distribution of launch sites across different regions of the world, highlighting strategic locations near coastlines.</a:t>
            </a:r>
          </a:p>
          <a:p>
            <a:pPr algn="l">
              <a:buFont typeface="Arial" panose="020B0604020202020204" pitchFamily="34" charset="0"/>
              <a:buChar char="•"/>
            </a:pPr>
            <a:r>
              <a:rPr lang="en-US" sz="1200" b="0" i="0" dirty="0">
                <a:effectLst/>
                <a:latin typeface="Abadi" panose="020B0604020104020204" pitchFamily="34" charset="0"/>
              </a:rPr>
              <a:t>Through this visualization, it's evident that SpaceX has strategically positioned its launch sites in various geographic locations to optimize mission success and access to different orbital inclinations.</a:t>
            </a:r>
          </a:p>
          <a:p>
            <a:endParaRPr lang="en-US" sz="12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Global Map of SpaceX Launch Sites</a:t>
            </a:r>
            <a:endParaRPr lang="en-US" dirty="0">
              <a:solidFill>
                <a:schemeClr val="tx1"/>
              </a:solidFill>
              <a:latin typeface="Abadi"/>
            </a:endParaRPr>
          </a:p>
        </p:txBody>
      </p:sp>
      <p:pic>
        <p:nvPicPr>
          <p:cNvPr id="4" name="Picture 3">
            <a:extLst>
              <a:ext uri="{FF2B5EF4-FFF2-40B4-BE49-F238E27FC236}">
                <a16:creationId xmlns:a16="http://schemas.microsoft.com/office/drawing/2014/main" id="{30BCF239-8A6E-DEB8-C220-6D6A3DFE2B0A}"/>
              </a:ext>
            </a:extLst>
          </p:cNvPr>
          <p:cNvPicPr>
            <a:picLocks noChangeAspect="1"/>
          </p:cNvPicPr>
          <p:nvPr/>
        </p:nvPicPr>
        <p:blipFill rotWithShape="1">
          <a:blip r:embed="rId4"/>
          <a:srcRect l="19377" t="12917" r="4061" b="6283"/>
          <a:stretch/>
        </p:blipFill>
        <p:spPr>
          <a:xfrm>
            <a:off x="3420041" y="3429000"/>
            <a:ext cx="5387902" cy="319850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47650" y="1387317"/>
            <a:ext cx="11944350" cy="4351338"/>
          </a:xfrm>
          <a:prstGeom prst="rect">
            <a:avLst/>
          </a:prstGeom>
        </p:spPr>
        <p:txBody>
          <a:bodyPr lIns="91440" tIns="45720" rIns="91440" bIns="45720" anchor="t">
            <a:normAutofit/>
          </a:bodyPr>
          <a:lstStyle/>
          <a:p>
            <a:pPr>
              <a:buFont typeface="Arial" panose="020B0604020202020204" pitchFamily="34" charset="0"/>
              <a:buChar char="•"/>
            </a:pPr>
            <a:r>
              <a:rPr lang="en-US" sz="1200" b="0" i="0" dirty="0">
                <a:effectLst/>
                <a:latin typeface="Abadi" panose="020B0604020104020204" pitchFamily="34" charset="0"/>
              </a:rPr>
              <a:t>The screenshot showcases a Folium map with color-labeled launch outcomes for each SpaceX launch site.</a:t>
            </a:r>
          </a:p>
          <a:p>
            <a:pPr>
              <a:buFont typeface="Arial" panose="020B0604020202020204" pitchFamily="34" charset="0"/>
              <a:buChar char="•"/>
            </a:pPr>
            <a:r>
              <a:rPr lang="en-US" sz="1200" b="0" i="0" dirty="0">
                <a:effectLst/>
                <a:latin typeface="Abadi" panose="020B0604020104020204" pitchFamily="34" charset="0"/>
              </a:rPr>
              <a:t>Each marker represents a launch record, color-coded to indicate whether the launch was successful (green) or failed (red).</a:t>
            </a:r>
          </a:p>
          <a:p>
            <a:pPr>
              <a:buFont typeface="Arial" panose="020B0604020202020204" pitchFamily="34" charset="0"/>
              <a:buChar char="•"/>
            </a:pPr>
            <a:r>
              <a:rPr lang="en-US" sz="1200" b="0" i="0" dirty="0">
                <a:effectLst/>
                <a:latin typeface="Abadi" panose="020B0604020104020204" pitchFamily="34" charset="0"/>
              </a:rPr>
              <a:t>The markers are clustered to simplify visualization, with each cluster representing multiple launch records at the same coordinates.</a:t>
            </a:r>
          </a:p>
          <a:p>
            <a:pPr>
              <a:buFont typeface="Arial" panose="020B0604020202020204" pitchFamily="34" charset="0"/>
              <a:buChar char="•"/>
            </a:pPr>
            <a:r>
              <a:rPr lang="en-US" sz="1200" b="0" i="0" dirty="0">
                <a:effectLst/>
                <a:latin typeface="Abadi" panose="020B0604020104020204" pitchFamily="34" charset="0"/>
              </a:rPr>
              <a:t>By observing the distribution of green (successful) and red (failed) markers across different launch sites, one can identify sites with higher success rates.</a:t>
            </a:r>
          </a:p>
          <a:p>
            <a:pPr>
              <a:buFont typeface="Arial" panose="020B0604020202020204" pitchFamily="34" charset="0"/>
              <a:buChar char="•"/>
            </a:pPr>
            <a:r>
              <a:rPr lang="en-US" sz="1200" b="0" i="0" dirty="0">
                <a:effectLst/>
                <a:latin typeface="Abadi" panose="020B0604020104020204" pitchFamily="34" charset="0"/>
              </a:rPr>
              <a:t>The map enables easy identification of launch sites with consistently high success rates, providing insights into the reliability and performance of each site.</a:t>
            </a:r>
          </a:p>
          <a:p>
            <a:pPr>
              <a:buFont typeface="Arial" panose="020B0604020202020204" pitchFamily="34" charset="0"/>
              <a:buChar char="•"/>
            </a:pPr>
            <a:r>
              <a:rPr lang="en-US" sz="1200" b="0" i="0" dirty="0">
                <a:effectLst/>
                <a:latin typeface="Abadi" panose="020B0604020104020204" pitchFamily="34" charset="0"/>
              </a:rPr>
              <a:t>This visualization aids in understanding the spatial distribution of launch outcomes and highlights areas where further optimization may be required to improve success rates.</a:t>
            </a:r>
          </a:p>
          <a:p>
            <a:pPr>
              <a:spcBef>
                <a:spcPts val="1400"/>
              </a:spcBef>
            </a:pPr>
            <a:endParaRPr lang="en-US" sz="1200" dirty="0">
              <a:latin typeface="Abadi" panose="020B0604020104020204" pitchFamily="34" charset="0"/>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b="0" i="0" dirty="0">
                <a:solidFill>
                  <a:srgbClr val="0948CB"/>
                </a:solidFill>
                <a:effectLst/>
                <a:latin typeface="Abadi" panose="020B0604020104020204" pitchFamily="34" charset="0"/>
              </a:rPr>
              <a:t>SpaceX Launch Success Rates by Site</a:t>
            </a:r>
            <a:endParaRPr lang="en-US" sz="3700"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1051599C-43F1-986C-BB85-4720116BAFCE}"/>
              </a:ext>
            </a:extLst>
          </p:cNvPr>
          <p:cNvPicPr>
            <a:picLocks noChangeAspect="1"/>
          </p:cNvPicPr>
          <p:nvPr/>
        </p:nvPicPr>
        <p:blipFill rotWithShape="1">
          <a:blip r:embed="rId4"/>
          <a:srcRect l="20065" t="17084" r="5312" b="6281"/>
          <a:stretch/>
        </p:blipFill>
        <p:spPr>
          <a:xfrm>
            <a:off x="3047973" y="3232203"/>
            <a:ext cx="5959676" cy="344276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14300" y="1275168"/>
            <a:ext cx="12077700" cy="4314825"/>
          </a:xfrm>
          <a:prstGeom prst="rect">
            <a:avLst/>
          </a:prstGeom>
        </p:spPr>
        <p:txBody>
          <a:bodyPr lIns="91440" tIns="45720" rIns="91440" bIns="45720" anchor="t">
            <a:normAutofit/>
          </a:bodyPr>
          <a:lstStyle/>
          <a:p>
            <a:pPr algn="l">
              <a:buFont typeface="Arial" panose="020B0604020202020204" pitchFamily="34" charset="0"/>
              <a:buChar char="•"/>
            </a:pPr>
            <a:r>
              <a:rPr lang="en-US" sz="1200" b="0" i="0" dirty="0">
                <a:effectLst/>
                <a:latin typeface="Abadi" panose="020B0604020104020204" pitchFamily="34" charset="0"/>
              </a:rPr>
              <a:t>The screenshots depict a detailed proximity analysis of the launch site CCAFS LC-40 using a Folium map.</a:t>
            </a:r>
          </a:p>
          <a:p>
            <a:pPr algn="l">
              <a:buFont typeface="Arial" panose="020B0604020202020204" pitchFamily="34" charset="0"/>
              <a:buChar char="•"/>
            </a:pPr>
            <a:r>
              <a:rPr lang="en-US" sz="1200" b="0" i="0" dirty="0">
                <a:effectLst/>
                <a:latin typeface="Abadi" panose="020B0604020104020204" pitchFamily="34" charset="0"/>
              </a:rPr>
              <a:t>Various proximities such as railway, highway, and coastline are marked with distance calculated and displayed.</a:t>
            </a:r>
          </a:p>
          <a:p>
            <a:pPr algn="l">
              <a:buFont typeface="Arial" panose="020B0604020202020204" pitchFamily="34" charset="0"/>
              <a:buChar char="•"/>
            </a:pPr>
            <a:r>
              <a:rPr lang="en-US" sz="1200" b="0" i="0" dirty="0">
                <a:effectLst/>
                <a:latin typeface="Abadi" panose="020B0604020104020204" pitchFamily="34" charset="0"/>
              </a:rPr>
              <a:t>Each proximity point is marked with a customized icon, making it easy to distinguish between different types of proximities.</a:t>
            </a:r>
          </a:p>
          <a:p>
            <a:pPr algn="l">
              <a:buFont typeface="Arial" panose="020B0604020202020204" pitchFamily="34" charset="0"/>
              <a:buChar char="•"/>
            </a:pPr>
            <a:r>
              <a:rPr lang="en-US" sz="1200" b="0" i="0" dirty="0">
                <a:effectLst/>
                <a:latin typeface="Abadi" panose="020B0604020104020204" pitchFamily="34" charset="0"/>
              </a:rPr>
              <a:t>Distance lines are drawn from the launch site to each proximity point, providing a visual representation of their spatial relationship.</a:t>
            </a:r>
          </a:p>
          <a:p>
            <a:pPr algn="l">
              <a:buFont typeface="Arial" panose="020B0604020202020204" pitchFamily="34" charset="0"/>
              <a:buChar char="•"/>
            </a:pPr>
            <a:r>
              <a:rPr lang="en-US" sz="1200" b="0" i="0" dirty="0">
                <a:effectLst/>
                <a:latin typeface="Abadi" panose="020B0604020104020204" pitchFamily="34" charset="0"/>
              </a:rPr>
              <a:t>The distances between the launch site and proximities, including railway, highway, and coastline, are clearly labeled, aiding in understanding their proximity to the launch site.</a:t>
            </a:r>
          </a:p>
          <a:p>
            <a:pPr algn="l">
              <a:buFont typeface="Arial" panose="020B0604020202020204" pitchFamily="34" charset="0"/>
              <a:buChar char="•"/>
            </a:pPr>
            <a:r>
              <a:rPr lang="en-US" sz="1200" b="0" i="0" dirty="0">
                <a:effectLst/>
                <a:latin typeface="Abadi" panose="020B0604020104020204" pitchFamily="34" charset="0"/>
              </a:rPr>
              <a:t>This analysis helps in assessing the accessibility and environmental factors associated with the launch site, contributing to informed decision-making regarding site selection and infrastructure planning.</a:t>
            </a:r>
          </a:p>
          <a:p>
            <a:pPr>
              <a:lnSpc>
                <a:spcPct val="100000"/>
              </a:lnSpc>
              <a:spcBef>
                <a:spcPts val="1400"/>
              </a:spcBef>
            </a:pPr>
            <a:endParaRPr lang="en-US" sz="1200" dirty="0">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0" i="0" dirty="0">
                <a:solidFill>
                  <a:srgbClr val="0948CB"/>
                </a:solidFill>
                <a:effectLst/>
                <a:latin typeface="Abadi" panose="020B0604020104020204" pitchFamily="34" charset="0"/>
              </a:rPr>
              <a:t>Proximity Analysis of Launch Site: CCAFS LC-40</a:t>
            </a:r>
            <a:endParaRPr lang="en-US"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FF738410-7F55-BF51-A211-52E3F310DCC1}"/>
              </a:ext>
            </a:extLst>
          </p:cNvPr>
          <p:cNvPicPr>
            <a:picLocks noChangeAspect="1"/>
          </p:cNvPicPr>
          <p:nvPr/>
        </p:nvPicPr>
        <p:blipFill rotWithShape="1">
          <a:blip r:embed="rId4"/>
          <a:srcRect l="37384" t="23479" r="32042" b="31153"/>
          <a:stretch/>
        </p:blipFill>
        <p:spPr>
          <a:xfrm>
            <a:off x="1047751" y="3251077"/>
            <a:ext cx="4083412" cy="3408243"/>
          </a:xfrm>
          <a:prstGeom prst="rect">
            <a:avLst/>
          </a:prstGeom>
        </p:spPr>
      </p:pic>
      <p:pic>
        <p:nvPicPr>
          <p:cNvPr id="7" name="Picture 6">
            <a:extLst>
              <a:ext uri="{FF2B5EF4-FFF2-40B4-BE49-F238E27FC236}">
                <a16:creationId xmlns:a16="http://schemas.microsoft.com/office/drawing/2014/main" id="{0B992C65-1FEF-56E3-A1DC-2D9EE8E88496}"/>
              </a:ext>
            </a:extLst>
          </p:cNvPr>
          <p:cNvPicPr>
            <a:picLocks noChangeAspect="1"/>
          </p:cNvPicPr>
          <p:nvPr/>
        </p:nvPicPr>
        <p:blipFill rotWithShape="1">
          <a:blip r:embed="rId5"/>
          <a:srcRect l="30469" t="12431" r="12579" b="5278"/>
          <a:stretch/>
        </p:blipFill>
        <p:spPr>
          <a:xfrm>
            <a:off x="6419850" y="3193100"/>
            <a:ext cx="4229100" cy="343723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80967"/>
            <a:ext cx="9745589" cy="1110773"/>
          </a:xfrm>
          <a:prstGeom prst="rect">
            <a:avLst/>
          </a:prstGeom>
        </p:spPr>
        <p:txBody>
          <a:bodyPr lIns="91440" tIns="45720" rIns="91440" bIns="45720" anchor="t">
            <a:normAutofit lnSpcReduction="10000"/>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200" dirty="0">
                <a:solidFill>
                  <a:schemeClr val="accent3">
                    <a:lumMod val="25000"/>
                  </a:schemeClr>
                </a:solidFill>
                <a:latin typeface="Abadi" panose="020B0604020104020204" pitchFamily="34" charset="0"/>
              </a:rPr>
              <a:t>The pie chart here represents the success rate for all the launches from all the launch sites</a:t>
            </a:r>
          </a:p>
          <a:p>
            <a:pPr>
              <a:lnSpc>
                <a:spcPct val="100000"/>
              </a:lnSpc>
              <a:spcBef>
                <a:spcPts val="1400"/>
              </a:spcBef>
            </a:pPr>
            <a:r>
              <a:rPr lang="en-US" sz="1200" dirty="0">
                <a:solidFill>
                  <a:schemeClr val="accent3">
                    <a:lumMod val="25000"/>
                  </a:schemeClr>
                </a:solidFill>
                <a:latin typeface="Abadi" panose="020B0604020104020204" pitchFamily="34" charset="0"/>
              </a:rPr>
              <a:t>Most of the overall launches were unsuccessful</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Launches for all Sites</a:t>
            </a:r>
          </a:p>
        </p:txBody>
      </p:sp>
      <p:pic>
        <p:nvPicPr>
          <p:cNvPr id="4" name="Picture 3">
            <a:extLst>
              <a:ext uri="{FF2B5EF4-FFF2-40B4-BE49-F238E27FC236}">
                <a16:creationId xmlns:a16="http://schemas.microsoft.com/office/drawing/2014/main" id="{C9D172FC-04C2-66B6-8A4B-7808638CF959}"/>
              </a:ext>
            </a:extLst>
          </p:cNvPr>
          <p:cNvPicPr>
            <a:picLocks noChangeAspect="1"/>
          </p:cNvPicPr>
          <p:nvPr/>
        </p:nvPicPr>
        <p:blipFill rotWithShape="1">
          <a:blip r:embed="rId4"/>
          <a:srcRect l="46016" t="28472" r="3203" b="42083"/>
          <a:stretch/>
        </p:blipFill>
        <p:spPr>
          <a:xfrm>
            <a:off x="2851785" y="3429000"/>
            <a:ext cx="6191250" cy="201930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49853"/>
            <a:ext cx="10690378" cy="46128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r>
              <a:rPr lang="en-US" sz="1200" dirty="0">
                <a:solidFill>
                  <a:srgbClr val="333333"/>
                </a:solidFill>
                <a:latin typeface="Abadi" panose="020B0604020104020204" pitchFamily="34" charset="0"/>
              </a:rPr>
              <a:t>A</a:t>
            </a:r>
            <a:r>
              <a:rPr lang="en-US" sz="1200" b="0" i="0" dirty="0">
                <a:solidFill>
                  <a:srgbClr val="333333"/>
                </a:solidFill>
                <a:effectLst/>
                <a:latin typeface="Abadi" panose="020B0604020104020204" pitchFamily="34" charset="0"/>
              </a:rPr>
              <a:t> new rocket company, Space Y, would like to compete with SpaceX</a:t>
            </a:r>
          </a:p>
          <a:p>
            <a:pPr algn="l"/>
            <a:r>
              <a:rPr lang="en-US" sz="1200" b="0" i="0" dirty="0">
                <a:solidFill>
                  <a:srgbClr val="333333"/>
                </a:solidFill>
                <a:effectLst/>
                <a:latin typeface="Abadi" panose="020B0604020104020204" pitchFamily="34" charset="0"/>
              </a:rPr>
              <a:t>Space Y was founded by billionaire industrialist </a:t>
            </a:r>
            <a:r>
              <a:rPr lang="en-US" sz="1200" b="0" i="0" dirty="0" err="1">
                <a:solidFill>
                  <a:srgbClr val="333333"/>
                </a:solidFill>
                <a:effectLst/>
                <a:latin typeface="Abadi" panose="020B0604020104020204" pitchFamily="34" charset="0"/>
              </a:rPr>
              <a:t>Allon</a:t>
            </a:r>
            <a:r>
              <a:rPr lang="en-US" sz="1200" b="0" i="0" dirty="0">
                <a:solidFill>
                  <a:srgbClr val="333333"/>
                </a:solidFill>
                <a:effectLst/>
                <a:latin typeface="Abadi" panose="020B0604020104020204" pitchFamily="34" charset="0"/>
              </a:rPr>
              <a:t> Musk.</a:t>
            </a:r>
          </a:p>
          <a:p>
            <a:pPr algn="l"/>
            <a:r>
              <a:rPr lang="en-US" sz="1200" b="0" i="0" dirty="0">
                <a:solidFill>
                  <a:srgbClr val="333333"/>
                </a:solidFill>
                <a:effectLst/>
                <a:latin typeface="Abadi" panose="020B0604020104020204" pitchFamily="34" charset="0"/>
              </a:rPr>
              <a:t>The main purpose of this project is to determine the price of each launch by gathering information about Space X and creating dashboards </a:t>
            </a:r>
          </a:p>
          <a:p>
            <a:pPr algn="l"/>
            <a:r>
              <a:rPr lang="en-US" sz="1200" b="0" i="0" dirty="0">
                <a:solidFill>
                  <a:srgbClr val="333333"/>
                </a:solidFill>
                <a:effectLst/>
                <a:latin typeface="Abadi" panose="020B0604020104020204" pitchFamily="34" charset="0"/>
              </a:rPr>
              <a:t>It could determine if SpaceX will reuse the first stage. </a:t>
            </a:r>
          </a:p>
          <a:p>
            <a:pPr algn="l"/>
            <a:r>
              <a:rPr lang="en-US" sz="1200" b="0" i="0" dirty="0">
                <a:solidFill>
                  <a:srgbClr val="333333"/>
                </a:solidFill>
                <a:effectLst/>
                <a:latin typeface="Abadi" panose="020B0604020104020204" pitchFamily="34" charset="0"/>
              </a:rPr>
              <a:t>Instead of using rocket science to determine if the first stage will land successfully, a machine learning model could be trained and use public information to predict if SpaceX will reuse the first stage.</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459346"/>
            <a:ext cx="10551583" cy="788554"/>
          </a:xfrm>
          <a:prstGeom prst="rect">
            <a:avLst/>
          </a:prstGeom>
        </p:spPr>
        <p:txBody>
          <a:bodyPr lIns="91440" tIns="45720" rIns="91440" bIns="45720" anchor="t">
            <a:normAutofit/>
          </a:bodyPr>
          <a:lstStyle/>
          <a:p>
            <a:pPr>
              <a:lnSpc>
                <a:spcPct val="100000"/>
              </a:lnSpc>
              <a:spcBef>
                <a:spcPts val="1400"/>
              </a:spcBef>
            </a:pPr>
            <a:r>
              <a:rPr lang="en-US" sz="1200" dirty="0">
                <a:solidFill>
                  <a:schemeClr val="accent3">
                    <a:lumMod val="25000"/>
                  </a:schemeClr>
                </a:solidFill>
                <a:latin typeface="Abadi"/>
              </a:rPr>
              <a:t>The pie chart shown here represents launch site with highest launch success ratio</a:t>
            </a:r>
          </a:p>
          <a:p>
            <a:pPr>
              <a:lnSpc>
                <a:spcPct val="100000"/>
              </a:lnSpc>
              <a:spcBef>
                <a:spcPts val="1400"/>
              </a:spcBef>
            </a:pPr>
            <a:r>
              <a:rPr lang="en-US" sz="1200" dirty="0">
                <a:solidFill>
                  <a:schemeClr val="accent3">
                    <a:lumMod val="25000"/>
                  </a:schemeClr>
                </a:solidFill>
                <a:latin typeface="Abadi"/>
              </a:rPr>
              <a:t>More than three quarters of the launches on KSC LC-39A were successful</a:t>
            </a:r>
          </a:p>
          <a:p>
            <a:pPr>
              <a:lnSpc>
                <a:spcPct val="100000"/>
              </a:lnSpc>
              <a:spcBef>
                <a:spcPts val="1400"/>
              </a:spcBef>
            </a:pP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Launches for KSC LC-39A</a:t>
            </a:r>
          </a:p>
        </p:txBody>
      </p:sp>
      <p:pic>
        <p:nvPicPr>
          <p:cNvPr id="4" name="Picture 3">
            <a:extLst>
              <a:ext uri="{FF2B5EF4-FFF2-40B4-BE49-F238E27FC236}">
                <a16:creationId xmlns:a16="http://schemas.microsoft.com/office/drawing/2014/main" id="{A8B961B4-5B03-6477-368F-207BD387B637}"/>
              </a:ext>
            </a:extLst>
          </p:cNvPr>
          <p:cNvPicPr>
            <a:picLocks noChangeAspect="1"/>
          </p:cNvPicPr>
          <p:nvPr/>
        </p:nvPicPr>
        <p:blipFill rotWithShape="1">
          <a:blip r:embed="rId4"/>
          <a:srcRect l="47109" t="28056" r="3204" b="42916"/>
          <a:stretch/>
        </p:blipFill>
        <p:spPr>
          <a:xfrm>
            <a:off x="2432686" y="2918460"/>
            <a:ext cx="6057900" cy="199072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311138" y="6404409"/>
            <a:ext cx="2743200" cy="401638"/>
          </a:xfrm>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77549" y="1367044"/>
            <a:ext cx="10608061" cy="1296228"/>
          </a:xfrm>
          <a:prstGeom prst="rect">
            <a:avLst/>
          </a:prstGeom>
        </p:spPr>
        <p:txBody>
          <a:bodyPr lIns="91440" tIns="45720" rIns="91440" bIns="45720" anchor="t">
            <a:normAutofit fontScale="92500" lnSpcReduction="10000"/>
          </a:bodyPr>
          <a:lstStyle/>
          <a:p>
            <a:pPr>
              <a:lnSpc>
                <a:spcPct val="100000"/>
              </a:lnSpc>
              <a:spcBef>
                <a:spcPts val="1400"/>
              </a:spcBef>
            </a:pPr>
            <a:r>
              <a:rPr lang="en-US" sz="1300" dirty="0">
                <a:solidFill>
                  <a:schemeClr val="accent3">
                    <a:lumMod val="25000"/>
                  </a:schemeClr>
                </a:solidFill>
                <a:latin typeface="Abadi" panose="020B0604020104020204" pitchFamily="34" charset="0"/>
              </a:rPr>
              <a:t>Every single launch site , except CCAFS SLC-40, had a better outcome when using the FT Booster Version than the other versions</a:t>
            </a:r>
          </a:p>
          <a:p>
            <a:pPr>
              <a:lnSpc>
                <a:spcPct val="100000"/>
              </a:lnSpc>
              <a:spcBef>
                <a:spcPts val="1400"/>
              </a:spcBef>
            </a:pPr>
            <a:r>
              <a:rPr lang="en-US" sz="1300" dirty="0">
                <a:solidFill>
                  <a:schemeClr val="accent3">
                    <a:lumMod val="25000"/>
                  </a:schemeClr>
                </a:solidFill>
                <a:latin typeface="Abadi" panose="020B0604020104020204" pitchFamily="34" charset="0"/>
              </a:rPr>
              <a:t>FT Booster Version worked better on lighter payloads</a:t>
            </a:r>
          </a:p>
          <a:p>
            <a:pPr>
              <a:lnSpc>
                <a:spcPct val="100000"/>
              </a:lnSpc>
              <a:spcBef>
                <a:spcPts val="1400"/>
              </a:spcBef>
            </a:pPr>
            <a:r>
              <a:rPr lang="en-US" sz="1300" dirty="0">
                <a:solidFill>
                  <a:schemeClr val="accent3">
                    <a:lumMod val="25000"/>
                  </a:schemeClr>
                </a:solidFill>
                <a:latin typeface="Abadi" panose="020B0604020104020204" pitchFamily="34" charset="0"/>
              </a:rPr>
              <a:t>KSC LC-39A had a better outcome, no matter the payload, compared the other launch sites</a:t>
            </a:r>
          </a:p>
          <a:p>
            <a:pPr>
              <a:lnSpc>
                <a:spcPct val="100000"/>
              </a:lnSpc>
              <a:spcBef>
                <a:spcPts val="1400"/>
              </a:spcBef>
            </a:pPr>
            <a:r>
              <a:rPr lang="en-US" sz="1300" dirty="0">
                <a:solidFill>
                  <a:schemeClr val="accent3">
                    <a:lumMod val="25000"/>
                  </a:schemeClr>
                </a:solidFill>
                <a:latin typeface="Abadi" panose="020B0604020104020204" pitchFamily="34" charset="0"/>
              </a:rPr>
              <a:t>V 1.1 Booster Version has the lowest outcome overall on all launch sites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6700" dirty="0">
                <a:solidFill>
                  <a:srgbClr val="0948CB"/>
                </a:solidFill>
                <a:latin typeface="Abadi" panose="020B0604020104020204" pitchFamily="34" charset="0"/>
              </a:rPr>
              <a:t>Payload vs. Launch Outcome scatter plot for all sites</a:t>
            </a:r>
            <a:endParaRPr lang="en-US" sz="6700" dirty="0">
              <a:solidFill>
                <a:srgbClr val="0948CB"/>
              </a:solidFill>
              <a:latin typeface="Abadi"/>
            </a:endParaRPr>
          </a:p>
        </p:txBody>
      </p:sp>
      <p:pic>
        <p:nvPicPr>
          <p:cNvPr id="4" name="Picture 3">
            <a:extLst>
              <a:ext uri="{FF2B5EF4-FFF2-40B4-BE49-F238E27FC236}">
                <a16:creationId xmlns:a16="http://schemas.microsoft.com/office/drawing/2014/main" id="{964B5420-72D3-C14E-57BB-8CEF67844F1F}"/>
              </a:ext>
            </a:extLst>
          </p:cNvPr>
          <p:cNvPicPr>
            <a:picLocks noChangeAspect="1"/>
          </p:cNvPicPr>
          <p:nvPr/>
        </p:nvPicPr>
        <p:blipFill rotWithShape="1">
          <a:blip r:embed="rId4"/>
          <a:srcRect l="45702" t="39446" r="2813" b="31666"/>
          <a:stretch/>
        </p:blipFill>
        <p:spPr>
          <a:xfrm>
            <a:off x="458389" y="2893440"/>
            <a:ext cx="4262717" cy="1345440"/>
          </a:xfrm>
          <a:prstGeom prst="rect">
            <a:avLst/>
          </a:prstGeom>
        </p:spPr>
      </p:pic>
      <p:pic>
        <p:nvPicPr>
          <p:cNvPr id="7" name="Picture 6">
            <a:extLst>
              <a:ext uri="{FF2B5EF4-FFF2-40B4-BE49-F238E27FC236}">
                <a16:creationId xmlns:a16="http://schemas.microsoft.com/office/drawing/2014/main" id="{10D63E38-845A-3507-7D00-80195CE74D41}"/>
              </a:ext>
            </a:extLst>
          </p:cNvPr>
          <p:cNvPicPr>
            <a:picLocks noChangeAspect="1"/>
          </p:cNvPicPr>
          <p:nvPr/>
        </p:nvPicPr>
        <p:blipFill rotWithShape="1">
          <a:blip r:embed="rId5"/>
          <a:srcRect l="45781" t="40417" r="3047" b="31527"/>
          <a:stretch/>
        </p:blipFill>
        <p:spPr>
          <a:xfrm>
            <a:off x="6027811" y="2893440"/>
            <a:ext cx="4362686" cy="1345440"/>
          </a:xfrm>
          <a:prstGeom prst="rect">
            <a:avLst/>
          </a:prstGeom>
        </p:spPr>
      </p:pic>
      <p:pic>
        <p:nvPicPr>
          <p:cNvPr id="9" name="Picture 8">
            <a:extLst>
              <a:ext uri="{FF2B5EF4-FFF2-40B4-BE49-F238E27FC236}">
                <a16:creationId xmlns:a16="http://schemas.microsoft.com/office/drawing/2014/main" id="{FCBC1101-8610-EDD2-9E95-FE39793BDD7E}"/>
              </a:ext>
            </a:extLst>
          </p:cNvPr>
          <p:cNvPicPr>
            <a:picLocks noChangeAspect="1"/>
          </p:cNvPicPr>
          <p:nvPr/>
        </p:nvPicPr>
        <p:blipFill rotWithShape="1">
          <a:blip r:embed="rId6"/>
          <a:srcRect l="45313" t="40418" r="3047" b="31666"/>
          <a:stretch/>
        </p:blipFill>
        <p:spPr>
          <a:xfrm>
            <a:off x="458388" y="4469048"/>
            <a:ext cx="4262717" cy="1296228"/>
          </a:xfrm>
          <a:prstGeom prst="rect">
            <a:avLst/>
          </a:prstGeom>
        </p:spPr>
      </p:pic>
      <p:pic>
        <p:nvPicPr>
          <p:cNvPr id="11" name="Picture 10">
            <a:extLst>
              <a:ext uri="{FF2B5EF4-FFF2-40B4-BE49-F238E27FC236}">
                <a16:creationId xmlns:a16="http://schemas.microsoft.com/office/drawing/2014/main" id="{DE3268BD-EAAC-B865-10F2-B5C15D094EF1}"/>
              </a:ext>
            </a:extLst>
          </p:cNvPr>
          <p:cNvPicPr>
            <a:picLocks noChangeAspect="1"/>
          </p:cNvPicPr>
          <p:nvPr/>
        </p:nvPicPr>
        <p:blipFill rotWithShape="1">
          <a:blip r:embed="rId7"/>
          <a:srcRect l="45626" t="40417" r="2699" b="31944"/>
          <a:stretch/>
        </p:blipFill>
        <p:spPr>
          <a:xfrm>
            <a:off x="5981579" y="4469048"/>
            <a:ext cx="4308402" cy="129622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6002265" cy="3811588"/>
          </a:xfrm>
          <a:prstGeom prst="rect">
            <a:avLst/>
          </a:prstGeom>
        </p:spPr>
        <p:txBody>
          <a:bodyPr vert="horz" lIns="91440" tIns="45720" rIns="91440" bIns="45720" rtlCol="0" anchor="t">
            <a:normAutofit/>
          </a:bodyPr>
          <a:lstStyle/>
          <a:p>
            <a:pPr algn="just">
              <a:lnSpc>
                <a:spcPct val="100000"/>
              </a:lnSpc>
              <a:spcBef>
                <a:spcPts val="1400"/>
              </a:spcBef>
            </a:pPr>
            <a:r>
              <a:rPr lang="en-US" sz="1200" dirty="0">
                <a:solidFill>
                  <a:schemeClr val="accent3">
                    <a:lumMod val="25000"/>
                  </a:schemeClr>
                </a:solidFill>
                <a:latin typeface="Abadi" panose="020B0604020104020204" pitchFamily="34" charset="0"/>
              </a:rPr>
              <a:t>The model with the best accuracy based on the bar chart shown here is the Decision Tree model</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87828840-9DC9-92E5-AC66-F3D980FA7201}"/>
              </a:ext>
            </a:extLst>
          </p:cNvPr>
          <p:cNvPicPr>
            <a:picLocks noChangeAspect="1"/>
          </p:cNvPicPr>
          <p:nvPr/>
        </p:nvPicPr>
        <p:blipFill rotWithShape="1">
          <a:blip r:embed="rId4"/>
          <a:srcRect l="39062" t="36666" r="34688" b="25972"/>
          <a:stretch/>
        </p:blipFill>
        <p:spPr>
          <a:xfrm>
            <a:off x="7200899" y="1638300"/>
            <a:ext cx="4080807" cy="326707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23206"/>
            <a:ext cx="10440914" cy="3811588"/>
          </a:xfrm>
          <a:prstGeom prst="rect">
            <a:avLst/>
          </a:prstGeom>
        </p:spPr>
        <p:txBody>
          <a:bodyPr>
            <a:normAutofit/>
          </a:bodyPr>
          <a:lstStyle/>
          <a:p>
            <a:pPr algn="just">
              <a:lnSpc>
                <a:spcPct val="100000"/>
              </a:lnSpc>
              <a:spcBef>
                <a:spcPts val="1400"/>
              </a:spcBef>
            </a:pPr>
            <a:r>
              <a:rPr lang="en-US" sz="1200" dirty="0">
                <a:solidFill>
                  <a:schemeClr val="accent3">
                    <a:lumMod val="25000"/>
                  </a:schemeClr>
                </a:solidFill>
                <a:latin typeface="Abadi" panose="020B0604020104020204" pitchFamily="34" charset="0"/>
              </a:rPr>
              <a:t>The confusion matrix shown here is the confusion matrix for the most accurate model</a:t>
            </a:r>
          </a:p>
          <a:p>
            <a:pPr algn="just">
              <a:lnSpc>
                <a:spcPct val="100000"/>
              </a:lnSpc>
              <a:spcBef>
                <a:spcPts val="1400"/>
              </a:spcBef>
            </a:pPr>
            <a:r>
              <a:rPr lang="en-US" sz="1200" dirty="0">
                <a:solidFill>
                  <a:schemeClr val="accent3">
                    <a:lumMod val="25000"/>
                  </a:schemeClr>
                </a:solidFill>
                <a:latin typeface="Abadi" panose="020B0604020104020204" pitchFamily="34" charset="0"/>
              </a:rPr>
              <a:t>That model is the Decision tree model</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C5D94D3-C98E-E0CA-C406-A2F7DC44443F}"/>
              </a:ext>
            </a:extLst>
          </p:cNvPr>
          <p:cNvPicPr>
            <a:picLocks noChangeAspect="1"/>
          </p:cNvPicPr>
          <p:nvPr/>
        </p:nvPicPr>
        <p:blipFill>
          <a:blip r:embed="rId4"/>
          <a:stretch>
            <a:fillRect/>
          </a:stretch>
        </p:blipFill>
        <p:spPr>
          <a:xfrm>
            <a:off x="3906959" y="3568692"/>
            <a:ext cx="3204063" cy="275065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994097" cy="4351338"/>
          </a:xfrm>
          <a:prstGeom prst="rect">
            <a:avLst/>
          </a:prstGeom>
        </p:spPr>
        <p:txBody>
          <a:bodyPr>
            <a:normAutofit/>
          </a:bodyPr>
          <a:lstStyle/>
          <a:p>
            <a:pPr algn="just">
              <a:buFont typeface="+mj-lt"/>
              <a:buAutoNum type="arabicPeriod"/>
            </a:pPr>
            <a:r>
              <a:rPr lang="en-US" sz="1400" b="1" i="0" dirty="0">
                <a:effectLst/>
              </a:rPr>
              <a:t>Successful Landings</a:t>
            </a:r>
            <a:r>
              <a:rPr lang="en-US" sz="1400" b="0" i="0" dirty="0">
                <a:effectLst/>
              </a:rPr>
              <a:t>: Most SpaceX missions have resulted in successful landings, either on drone ships or ground pads. This demonstrates the effectiveness of SpaceX's landing technology and capabilities.</a:t>
            </a:r>
          </a:p>
          <a:p>
            <a:pPr algn="just">
              <a:buFont typeface="+mj-lt"/>
              <a:buAutoNum type="arabicPeriod"/>
            </a:pPr>
            <a:r>
              <a:rPr lang="en-US" sz="1400" b="1" i="0" dirty="0">
                <a:effectLst/>
              </a:rPr>
              <a:t>Improvements Needed</a:t>
            </a:r>
            <a:r>
              <a:rPr lang="en-US" sz="1400" b="0" i="0" dirty="0">
                <a:effectLst/>
              </a:rPr>
              <a:t>: While successful landings are prevalent, there are still instances of failed or precluded landings. These outcomes highlight areas where further improvements may be necessary to enhance the reliability and success rate of SpaceX missions.</a:t>
            </a:r>
          </a:p>
          <a:p>
            <a:pPr algn="just">
              <a:buFont typeface="+mj-lt"/>
              <a:buAutoNum type="arabicPeriod"/>
            </a:pPr>
            <a:r>
              <a:rPr lang="en-US" sz="1400" b="1" i="0" dirty="0">
                <a:effectLst/>
              </a:rPr>
              <a:t>Diverse Landing Scenarios</a:t>
            </a:r>
            <a:r>
              <a:rPr lang="en-US" sz="1400" b="0" i="0" dirty="0">
                <a:effectLst/>
              </a:rPr>
              <a:t>: SpaceX missions encounter a variety of landing scenarios, including controlled and uncontrolled ocean landings, as well as failures attributed to drone ships or parachutes. Understanding these diverse outcomes is crucial for optimizing future mission planning and execution.</a:t>
            </a:r>
          </a:p>
          <a:p>
            <a:pPr algn="just">
              <a:buFont typeface="+mj-lt"/>
              <a:buAutoNum type="arabicPeriod"/>
            </a:pPr>
            <a:r>
              <a:rPr lang="en-US" sz="1400" b="1" i="0" dirty="0">
                <a:effectLst/>
              </a:rPr>
              <a:t>Mission Outcome Trends</a:t>
            </a:r>
            <a:r>
              <a:rPr lang="en-US" sz="1400" b="0" i="0" dirty="0">
                <a:effectLst/>
              </a:rPr>
              <a:t>: Analyzing mission outcomes over time can reveal trends in SpaceX's performance and technology advancements. Tracking these trends can inform future decision-making and strategic planning for the company.</a:t>
            </a:r>
          </a:p>
          <a:p>
            <a:pPr marL="0" indent="0" algn="just">
              <a:buNone/>
            </a:pPr>
            <a:r>
              <a:rPr lang="en-US" sz="1400" b="0" i="0" dirty="0">
                <a:effectLst/>
              </a:rPr>
              <a:t>Overall, the analysis provides valuable insights into the performance and outcomes of SpaceX missions, guiding ongoing efforts to innovate and improve space exploration technologies.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062A6125-671B-8EF2-A96D-22A8A782BA4F}"/>
              </a:ext>
            </a:extLst>
          </p:cNvPr>
          <p:cNvPicPr>
            <a:picLocks noChangeAspect="1"/>
          </p:cNvPicPr>
          <p:nvPr/>
        </p:nvPicPr>
        <p:blipFill rotWithShape="1">
          <a:blip r:embed="rId4"/>
          <a:srcRect l="22083" t="42221" r="50000" b="15741"/>
          <a:stretch/>
        </p:blipFill>
        <p:spPr>
          <a:xfrm>
            <a:off x="770011" y="1549400"/>
            <a:ext cx="3403600" cy="2882900"/>
          </a:xfrm>
          <a:prstGeom prst="rect">
            <a:avLst/>
          </a:prstGeom>
        </p:spPr>
      </p:pic>
      <p:sp>
        <p:nvSpPr>
          <p:cNvPr id="4" name="TextBox 3">
            <a:extLst>
              <a:ext uri="{FF2B5EF4-FFF2-40B4-BE49-F238E27FC236}">
                <a16:creationId xmlns:a16="http://schemas.microsoft.com/office/drawing/2014/main" id="{19411FB8-AE42-7ECE-F3C8-A3E9DC3203C5}"/>
              </a:ext>
            </a:extLst>
          </p:cNvPr>
          <p:cNvSpPr txBox="1"/>
          <p:nvPr/>
        </p:nvSpPr>
        <p:spPr>
          <a:xfrm>
            <a:off x="1430411" y="4622836"/>
            <a:ext cx="1849509" cy="276999"/>
          </a:xfrm>
          <a:prstGeom prst="rect">
            <a:avLst/>
          </a:prstGeom>
          <a:noFill/>
        </p:spPr>
        <p:txBody>
          <a:bodyPr wrap="square" rtlCol="0">
            <a:spAutoFit/>
          </a:bodyPr>
          <a:lstStyle/>
          <a:p>
            <a:r>
              <a:rPr lang="en-US" sz="1200" dirty="0">
                <a:latin typeface="Abadi" panose="020B0604020104020204" pitchFamily="34" charset="0"/>
              </a:rPr>
              <a:t>Confusion Matrix for KNN</a:t>
            </a:r>
          </a:p>
        </p:txBody>
      </p:sp>
      <p:pic>
        <p:nvPicPr>
          <p:cNvPr id="9" name="Picture 8">
            <a:extLst>
              <a:ext uri="{FF2B5EF4-FFF2-40B4-BE49-F238E27FC236}">
                <a16:creationId xmlns:a16="http://schemas.microsoft.com/office/drawing/2014/main" id="{F272161D-D7E8-B864-4760-6CF3A2B605F2}"/>
              </a:ext>
            </a:extLst>
          </p:cNvPr>
          <p:cNvPicPr>
            <a:picLocks noChangeAspect="1"/>
          </p:cNvPicPr>
          <p:nvPr/>
        </p:nvPicPr>
        <p:blipFill rotWithShape="1">
          <a:blip r:embed="rId4"/>
          <a:srcRect l="22083" t="42221" r="50000" b="15741"/>
          <a:stretch/>
        </p:blipFill>
        <p:spPr>
          <a:xfrm>
            <a:off x="4614791" y="1549400"/>
            <a:ext cx="3403600" cy="2882900"/>
          </a:xfrm>
          <a:prstGeom prst="rect">
            <a:avLst/>
          </a:prstGeom>
        </p:spPr>
      </p:pic>
      <p:sp>
        <p:nvSpPr>
          <p:cNvPr id="10" name="TextBox 9">
            <a:extLst>
              <a:ext uri="{FF2B5EF4-FFF2-40B4-BE49-F238E27FC236}">
                <a16:creationId xmlns:a16="http://schemas.microsoft.com/office/drawing/2014/main" id="{1713B831-7BB4-17D6-9B7A-E0E146B197E5}"/>
              </a:ext>
            </a:extLst>
          </p:cNvPr>
          <p:cNvSpPr txBox="1"/>
          <p:nvPr/>
        </p:nvSpPr>
        <p:spPr>
          <a:xfrm>
            <a:off x="5171245" y="4617002"/>
            <a:ext cx="1849509" cy="276999"/>
          </a:xfrm>
          <a:prstGeom prst="rect">
            <a:avLst/>
          </a:prstGeom>
          <a:noFill/>
        </p:spPr>
        <p:txBody>
          <a:bodyPr wrap="square" rtlCol="0">
            <a:spAutoFit/>
          </a:bodyPr>
          <a:lstStyle/>
          <a:p>
            <a:r>
              <a:rPr lang="en-US" sz="1200" dirty="0">
                <a:latin typeface="Abadi" panose="020B0604020104020204" pitchFamily="34" charset="0"/>
              </a:rPr>
              <a:t>Confusion Matrix for SVM</a:t>
            </a:r>
          </a:p>
        </p:txBody>
      </p:sp>
      <p:pic>
        <p:nvPicPr>
          <p:cNvPr id="12" name="Picture 11">
            <a:extLst>
              <a:ext uri="{FF2B5EF4-FFF2-40B4-BE49-F238E27FC236}">
                <a16:creationId xmlns:a16="http://schemas.microsoft.com/office/drawing/2014/main" id="{C4867DFC-D8F4-B23E-CE02-D9F316BBA10A}"/>
              </a:ext>
            </a:extLst>
          </p:cNvPr>
          <p:cNvPicPr>
            <a:picLocks noChangeAspect="1"/>
          </p:cNvPicPr>
          <p:nvPr/>
        </p:nvPicPr>
        <p:blipFill rotWithShape="1">
          <a:blip r:embed="rId4"/>
          <a:srcRect l="22083" t="42221" r="50000" b="15741"/>
          <a:stretch/>
        </p:blipFill>
        <p:spPr>
          <a:xfrm>
            <a:off x="8384572" y="1549400"/>
            <a:ext cx="3403600" cy="2882900"/>
          </a:xfrm>
          <a:prstGeom prst="rect">
            <a:avLst/>
          </a:prstGeom>
        </p:spPr>
      </p:pic>
      <p:sp>
        <p:nvSpPr>
          <p:cNvPr id="13" name="TextBox 12">
            <a:extLst>
              <a:ext uri="{FF2B5EF4-FFF2-40B4-BE49-F238E27FC236}">
                <a16:creationId xmlns:a16="http://schemas.microsoft.com/office/drawing/2014/main" id="{087237BB-D973-A3A6-34AB-F1B38ACDF830}"/>
              </a:ext>
            </a:extLst>
          </p:cNvPr>
          <p:cNvSpPr txBox="1"/>
          <p:nvPr/>
        </p:nvSpPr>
        <p:spPr>
          <a:xfrm>
            <a:off x="8549672" y="4617002"/>
            <a:ext cx="3073400" cy="276999"/>
          </a:xfrm>
          <a:prstGeom prst="rect">
            <a:avLst/>
          </a:prstGeom>
          <a:noFill/>
        </p:spPr>
        <p:txBody>
          <a:bodyPr wrap="square" rtlCol="0">
            <a:spAutoFit/>
          </a:bodyPr>
          <a:lstStyle/>
          <a:p>
            <a:r>
              <a:rPr lang="en-US" sz="1200" dirty="0">
                <a:latin typeface="Abadi" panose="020B0604020104020204" pitchFamily="34" charset="0"/>
              </a:rPr>
              <a:t>Confusion Matrix for Logistical Regression</a:t>
            </a: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2" y="1580809"/>
            <a:ext cx="8916913" cy="3057866"/>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Predictive analysis using classification models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just">
              <a:buNone/>
            </a:pPr>
            <a:r>
              <a:rPr lang="en-US" sz="1200" b="0" i="0" dirty="0">
                <a:effectLst/>
                <a:latin typeface="Abadi" panose="020B0604020104020204" pitchFamily="34" charset="0"/>
              </a:rPr>
              <a:t>The datasets used in this analysis were collected through a multi-step process that involved several techniques, including API requests, data wrangling, and filtering. Here's an expanded explanation of each step:</a:t>
            </a:r>
          </a:p>
          <a:p>
            <a:pPr algn="just"/>
            <a:r>
              <a:rPr lang="en-US" sz="1200" b="1" i="0" dirty="0">
                <a:effectLst/>
                <a:latin typeface="Abadi" panose="020B0604020104020204" pitchFamily="34" charset="0"/>
              </a:rPr>
              <a:t>API Requests</a:t>
            </a:r>
            <a:r>
              <a:rPr lang="en-US" sz="1200" b="0" i="0" dirty="0">
                <a:effectLst/>
                <a:latin typeface="Abadi" panose="020B0604020104020204" pitchFamily="34" charset="0"/>
              </a:rPr>
              <a:t>: The initial step likely involved gathering data from various sources using API (Application Programming Interface) requests. APIs provide a structured and programmatic way to access data from online sources. For example, data about launch sites, their coordinates, and launch outcomes may have been obtained from sources such as SpaceX's API or other space agencies' APIs.</a:t>
            </a:r>
          </a:p>
          <a:p>
            <a:pPr algn="just"/>
            <a:r>
              <a:rPr lang="en-US" sz="1200" b="1" i="0" dirty="0">
                <a:effectLst/>
                <a:latin typeface="Abadi" panose="020B0604020104020204" pitchFamily="34" charset="0"/>
              </a:rPr>
              <a:t>Data Wrangling</a:t>
            </a:r>
            <a:r>
              <a:rPr lang="en-US" sz="1200" b="0" i="0" dirty="0">
                <a:effectLst/>
                <a:latin typeface="Abadi" panose="020B0604020104020204" pitchFamily="34" charset="0"/>
              </a:rPr>
              <a:t>: After obtaining the raw data through API requests, the next step was likely data wrangling. Data wrangling involves cleaning, transforming, and restructuring the raw data into a format suitable for analysis. This process may include tasks such as handling missing values, removing duplicates, converting data types, and reshaping the data into a more structured form.</a:t>
            </a:r>
          </a:p>
          <a:p>
            <a:pPr algn="just"/>
            <a:r>
              <a:rPr lang="en-US" sz="1200" b="1" i="0" dirty="0">
                <a:effectLst/>
                <a:latin typeface="Abadi" panose="020B0604020104020204" pitchFamily="34" charset="0"/>
              </a:rPr>
              <a:t>Filtering</a:t>
            </a:r>
            <a:r>
              <a:rPr lang="en-US" sz="1200" b="0" i="0" dirty="0">
                <a:effectLst/>
                <a:latin typeface="Abadi" panose="020B0604020104020204" pitchFamily="34" charset="0"/>
              </a:rPr>
              <a:t>: Once the data was cleaned and structured, it was filtered to extract relevant information for the analysis. This likely involved selecting specific columns or variables of interest, such as launch site names, coordinates, launch outcomes (success or failure), and any other relevant attributes.</a:t>
            </a:r>
          </a:p>
          <a:p>
            <a:pPr algn="just"/>
            <a:r>
              <a:rPr lang="en-US" sz="1200" b="1" i="0" dirty="0">
                <a:effectLst/>
                <a:latin typeface="Abadi" panose="020B0604020104020204" pitchFamily="34" charset="0"/>
              </a:rPr>
              <a:t>Augmentation</a:t>
            </a:r>
            <a:r>
              <a:rPr lang="en-US" sz="1200" b="0" i="0" dirty="0">
                <a:effectLst/>
                <a:latin typeface="Abadi" panose="020B0604020104020204" pitchFamily="34" charset="0"/>
              </a:rPr>
              <a:t>: In some cases, additional data may have been augmented or added to the original dataset to enhance its analytical capabilities. For example, latitude and longitude coordinates may have been added to each launch site to enable geographic visualization and analysis.</a:t>
            </a:r>
          </a:p>
          <a:p>
            <a:pPr algn="just"/>
            <a:r>
              <a:rPr lang="en-US" sz="1200" b="1" i="0" dirty="0">
                <a:effectLst/>
                <a:latin typeface="Abadi" panose="020B0604020104020204" pitchFamily="34" charset="0"/>
              </a:rPr>
              <a:t>Integration</a:t>
            </a:r>
            <a:r>
              <a:rPr lang="en-US" sz="1200" b="0" i="0" dirty="0">
                <a:effectLst/>
                <a:latin typeface="Abadi" panose="020B0604020104020204" pitchFamily="34" charset="0"/>
              </a:rPr>
              <a:t>: If data was collected from multiple sources, integration may have been necessary to combine datasets into a single cohesive dataset for analysis. This ensures that all relevant information is available in one place for analysis and interpretation.</a:t>
            </a:r>
          </a:p>
          <a:p>
            <a:pPr marL="0" indent="0" algn="just">
              <a:buNone/>
            </a:pPr>
            <a:r>
              <a:rPr lang="en-US" sz="1200" b="0" i="0" dirty="0">
                <a:effectLst/>
                <a:latin typeface="Abadi" panose="020B0604020104020204" pitchFamily="34" charset="0"/>
              </a:rPr>
              <a:t>Overall, the process of collecting and preparing the datasets involved a combination of techniques aimed at ensuring data quality, relevance, and suitability for the subsequent analysis tasks. This systematic approach lays the foundation for meaningful insights and conclusions to be drawn from the data.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097463" cy="4626986"/>
          </a:xfrm>
          <a:prstGeom prst="rect">
            <a:avLst/>
          </a:prstGeom>
        </p:spPr>
        <p:txBody>
          <a:bodyPr vert="horz" lIns="91440" tIns="45720" rIns="91440" bIns="45720" rtlCol="0" anchor="t">
            <a:normAutofit fontScale="47500" lnSpcReduction="20000"/>
          </a:bodyPr>
          <a:lstStyle/>
          <a:p>
            <a:r>
              <a:rPr lang="en-US" sz="2500" b="1" i="0" dirty="0">
                <a:effectLst/>
              </a:rPr>
              <a:t>Initialization</a:t>
            </a:r>
            <a:r>
              <a:rPr lang="en-US" sz="2500" b="0" i="0" dirty="0">
                <a:effectLst/>
              </a:rPr>
              <a:t>:</a:t>
            </a:r>
          </a:p>
          <a:p>
            <a:pPr marL="742950" lvl="1" indent="-285750" algn="l">
              <a:buFont typeface="+mj-lt"/>
              <a:buAutoNum type="arabicPeriod"/>
            </a:pPr>
            <a:r>
              <a:rPr lang="en-US" sz="2500" b="0" i="0" dirty="0">
                <a:effectLst/>
              </a:rPr>
              <a:t>Begin by initializing the URL for the SpaceX API endpoint.</a:t>
            </a:r>
          </a:p>
          <a:p>
            <a:r>
              <a:rPr lang="en-US" sz="2500" b="1" i="0" dirty="0">
                <a:effectLst/>
              </a:rPr>
              <a:t>GET Request</a:t>
            </a:r>
            <a:r>
              <a:rPr lang="en-US" sz="2500" b="0" i="0" dirty="0">
                <a:effectLst/>
              </a:rPr>
              <a:t>:</a:t>
            </a:r>
          </a:p>
          <a:p>
            <a:pPr marL="742950" lvl="1" indent="-285750" algn="l">
              <a:buFont typeface="+mj-lt"/>
              <a:buAutoNum type="arabicPeriod"/>
            </a:pPr>
            <a:r>
              <a:rPr lang="en-US" sz="2500" b="0" i="0" dirty="0">
                <a:effectLst/>
              </a:rPr>
              <a:t>Make a GET request to the SpaceX API to retrieve data.</a:t>
            </a:r>
          </a:p>
          <a:p>
            <a:r>
              <a:rPr lang="en-US" sz="2500" b="1" i="0" dirty="0">
                <a:effectLst/>
              </a:rPr>
              <a:t>Response Handling</a:t>
            </a:r>
            <a:r>
              <a:rPr lang="en-US" sz="2500" b="0" i="0" dirty="0">
                <a:effectLst/>
              </a:rPr>
              <a:t>:</a:t>
            </a:r>
          </a:p>
          <a:p>
            <a:pPr marL="742950" lvl="1" indent="-285750" algn="l">
              <a:buFont typeface="+mj-lt"/>
              <a:buAutoNum type="arabicPeriod"/>
            </a:pPr>
            <a:r>
              <a:rPr lang="en-US" sz="2500" b="0" i="0" dirty="0">
                <a:effectLst/>
              </a:rPr>
              <a:t>Check if the response is successful.</a:t>
            </a:r>
          </a:p>
          <a:p>
            <a:pPr marL="1143000" lvl="2" indent="-228600" algn="l">
              <a:buFont typeface="+mj-lt"/>
              <a:buAutoNum type="arabicPeriod"/>
            </a:pPr>
            <a:r>
              <a:rPr lang="en-US" sz="2500" b="0" i="0" dirty="0">
                <a:effectLst/>
              </a:rPr>
              <a:t>If successful, decode the JSON content.</a:t>
            </a:r>
          </a:p>
          <a:p>
            <a:pPr marL="1143000" lvl="2" indent="-228600" algn="l">
              <a:buFont typeface="+mj-lt"/>
              <a:buAutoNum type="arabicPeriod"/>
            </a:pPr>
            <a:r>
              <a:rPr lang="en-US" sz="2500" b="0" i="0" dirty="0">
                <a:effectLst/>
              </a:rPr>
              <a:t>If not successful, handle errors appropriately.</a:t>
            </a:r>
          </a:p>
          <a:p>
            <a:r>
              <a:rPr lang="en-US" sz="2500" b="1" i="0" dirty="0">
                <a:effectLst/>
              </a:rPr>
              <a:t>Data Processing</a:t>
            </a:r>
            <a:r>
              <a:rPr lang="en-US" sz="2500" b="0" i="0" dirty="0">
                <a:effectLst/>
              </a:rPr>
              <a:t>:</a:t>
            </a:r>
          </a:p>
          <a:p>
            <a:pPr marL="742950" lvl="1" indent="-285750" algn="l">
              <a:buFont typeface="+mj-lt"/>
              <a:buAutoNum type="arabicPeriod"/>
            </a:pPr>
            <a:r>
              <a:rPr lang="en-US" sz="2500" b="0" i="0" dirty="0">
                <a:effectLst/>
              </a:rPr>
              <a:t>Convert the JSON response to a Pandas </a:t>
            </a:r>
            <a:r>
              <a:rPr lang="en-US" sz="2500" b="0" i="0" dirty="0" err="1">
                <a:effectLst/>
              </a:rPr>
              <a:t>DataFrame</a:t>
            </a:r>
            <a:r>
              <a:rPr lang="en-US" sz="2500" b="0" i="0" dirty="0">
                <a:effectLst/>
              </a:rPr>
              <a:t>.</a:t>
            </a:r>
          </a:p>
          <a:p>
            <a:pPr marL="742950" lvl="1" indent="-285750" algn="l">
              <a:buFont typeface="+mj-lt"/>
              <a:buAutoNum type="arabicPeriod"/>
            </a:pPr>
            <a:r>
              <a:rPr lang="en-US" sz="2500" b="0" i="0" dirty="0">
                <a:effectLst/>
              </a:rPr>
              <a:t>Filter the data as necessary (e.g., removing irrelevant columns or rows).</a:t>
            </a:r>
          </a:p>
          <a:p>
            <a:r>
              <a:rPr lang="en-US" sz="2500" b="1" i="0" dirty="0">
                <a:effectLst/>
              </a:rPr>
              <a:t>Additional Processing</a:t>
            </a:r>
            <a:r>
              <a:rPr lang="en-US" sz="2500" b="0" i="0" dirty="0">
                <a:effectLst/>
              </a:rPr>
              <a:t>:</a:t>
            </a:r>
          </a:p>
          <a:p>
            <a:pPr marL="742950" lvl="1" indent="-285750" algn="l">
              <a:buFont typeface="+mj-lt"/>
              <a:buAutoNum type="arabicPeriod"/>
            </a:pPr>
            <a:r>
              <a:rPr lang="en-US" sz="2500" b="0" i="0" dirty="0">
                <a:effectLst/>
              </a:rPr>
              <a:t>Perform additional processing or analysis on the data, such as converting data types or calculating derived metrics.</a:t>
            </a:r>
          </a:p>
          <a:p>
            <a:r>
              <a:rPr lang="en-US" sz="2500" b="1" i="0" dirty="0">
                <a:effectLst/>
              </a:rPr>
              <a:t>Export to CSV</a:t>
            </a:r>
            <a:r>
              <a:rPr lang="en-US" sz="2500" b="0" i="0" dirty="0">
                <a:effectLst/>
              </a:rPr>
              <a:t>:</a:t>
            </a:r>
          </a:p>
          <a:p>
            <a:pPr marL="742950" lvl="1" indent="-285750" algn="l">
              <a:buFont typeface="+mj-lt"/>
              <a:buAutoNum type="arabicPeriod"/>
            </a:pPr>
            <a:r>
              <a:rPr lang="en-US" sz="2500" b="0" i="0" dirty="0">
                <a:effectLst/>
              </a:rPr>
              <a:t>Export the processed data to a CSV file for further analysis or sharing.</a:t>
            </a:r>
          </a:p>
          <a:p>
            <a:pPr marL="0" indent="0" algn="just">
              <a:buNone/>
            </a:pPr>
            <a:r>
              <a:rPr lang="en-US" sz="2500" b="0" i="0" dirty="0">
                <a:effectLst/>
              </a:rPr>
              <a:t>By following this process and using the provided flowchart, data can be collected efficiently and effectively from the SpaceX API for further analysis or integration into other applications.</a:t>
            </a:r>
          </a:p>
          <a:p>
            <a:pPr marL="0" indent="0" algn="just">
              <a:buNone/>
            </a:pPr>
            <a:r>
              <a:rPr lang="en-US" sz="2500" b="0" i="0" dirty="0">
                <a:effectLst/>
                <a:hlinkClick r:id="rId3"/>
              </a:rPr>
              <a:t>https://github.com/DenisSRemo/Coursera/tree/main/Applied%20Data%20Science%20Capstone</a:t>
            </a:r>
            <a:endParaRPr lang="en-US" sz="2500" b="0" i="0" dirty="0">
              <a:effectLst/>
            </a:endParaRPr>
          </a:p>
          <a:p>
            <a:endParaRPr lang="en-US" sz="25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9539F26E-900A-9A17-BF74-577DD6A94D88}"/>
              </a:ext>
            </a:extLst>
          </p:cNvPr>
          <p:cNvSpPr/>
          <p:nvPr/>
        </p:nvSpPr>
        <p:spPr>
          <a:xfrm>
            <a:off x="9171972" y="146685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0" i="0" dirty="0">
                <a:solidFill>
                  <a:schemeClr val="tx1"/>
                </a:solidFill>
                <a:effectLst/>
              </a:rPr>
              <a:t>Initialize API URL</a:t>
            </a:r>
            <a:endParaRPr lang="en-US" sz="1200" dirty="0">
              <a:solidFill>
                <a:schemeClr val="tx1"/>
              </a:solidFill>
            </a:endParaRPr>
          </a:p>
        </p:txBody>
      </p:sp>
      <p:sp>
        <p:nvSpPr>
          <p:cNvPr id="12" name="Oval 11">
            <a:extLst>
              <a:ext uri="{FF2B5EF4-FFF2-40B4-BE49-F238E27FC236}">
                <a16:creationId xmlns:a16="http://schemas.microsoft.com/office/drawing/2014/main" id="{3DF0E23D-D0F1-5E55-1BAC-28AE5955FA72}"/>
              </a:ext>
            </a:extLst>
          </p:cNvPr>
          <p:cNvSpPr/>
          <p:nvPr/>
        </p:nvSpPr>
        <p:spPr>
          <a:xfrm>
            <a:off x="9171972"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Make GET Request</a:t>
            </a:r>
          </a:p>
        </p:txBody>
      </p:sp>
      <p:cxnSp>
        <p:nvCxnSpPr>
          <p:cNvPr id="14" name="Straight Arrow Connector 13">
            <a:extLst>
              <a:ext uri="{FF2B5EF4-FFF2-40B4-BE49-F238E27FC236}">
                <a16:creationId xmlns:a16="http://schemas.microsoft.com/office/drawing/2014/main" id="{2A6447D0-9B41-505A-3CF4-92147FA1CAEB}"/>
              </a:ext>
            </a:extLst>
          </p:cNvPr>
          <p:cNvCxnSpPr>
            <a:cxnSpLocks/>
            <a:stCxn id="2" idx="4"/>
            <a:endCxn id="12" idx="0"/>
          </p:cNvCxnSpPr>
          <p:nvPr/>
        </p:nvCxnSpPr>
        <p:spPr>
          <a:xfrm>
            <a:off x="10086372" y="2133599"/>
            <a:ext cx="0" cy="233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47C9168-A3C3-C0CF-08D2-79871F47D234}"/>
              </a:ext>
            </a:extLst>
          </p:cNvPr>
          <p:cNvSpPr/>
          <p:nvPr/>
        </p:nvSpPr>
        <p:spPr>
          <a:xfrm>
            <a:off x="6375401" y="148590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Start</a:t>
            </a:r>
          </a:p>
        </p:txBody>
      </p:sp>
      <p:cxnSp>
        <p:nvCxnSpPr>
          <p:cNvPr id="23" name="Straight Arrow Connector 22">
            <a:extLst>
              <a:ext uri="{FF2B5EF4-FFF2-40B4-BE49-F238E27FC236}">
                <a16:creationId xmlns:a16="http://schemas.microsoft.com/office/drawing/2014/main" id="{EC5546A0-F44E-2946-15FF-E79B9EB4A1BB}"/>
              </a:ext>
            </a:extLst>
          </p:cNvPr>
          <p:cNvCxnSpPr>
            <a:cxnSpLocks/>
            <a:stCxn id="15" idx="6"/>
            <a:endCxn id="2" idx="2"/>
          </p:cNvCxnSpPr>
          <p:nvPr/>
        </p:nvCxnSpPr>
        <p:spPr>
          <a:xfrm flipV="1">
            <a:off x="8204201" y="1800225"/>
            <a:ext cx="967771" cy="19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29E03BE-6DFC-EE6E-5252-FD053EDD8D45}"/>
              </a:ext>
            </a:extLst>
          </p:cNvPr>
          <p:cNvSpPr/>
          <p:nvPr/>
        </p:nvSpPr>
        <p:spPr>
          <a:xfrm>
            <a:off x="6375401"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Successful Response?</a:t>
            </a:r>
          </a:p>
        </p:txBody>
      </p:sp>
      <p:sp>
        <p:nvSpPr>
          <p:cNvPr id="29" name="Oval 28">
            <a:extLst>
              <a:ext uri="{FF2B5EF4-FFF2-40B4-BE49-F238E27FC236}">
                <a16:creationId xmlns:a16="http://schemas.microsoft.com/office/drawing/2014/main" id="{EFA768EC-2DF4-FED9-1C8E-8C96B8BE7AFC}"/>
              </a:ext>
            </a:extLst>
          </p:cNvPr>
          <p:cNvSpPr/>
          <p:nvPr/>
        </p:nvSpPr>
        <p:spPr>
          <a:xfrm>
            <a:off x="6375401" y="3536272"/>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Handle Error</a:t>
            </a:r>
          </a:p>
        </p:txBody>
      </p:sp>
      <p:cxnSp>
        <p:nvCxnSpPr>
          <p:cNvPr id="31" name="Straight Arrow Connector 30">
            <a:extLst>
              <a:ext uri="{FF2B5EF4-FFF2-40B4-BE49-F238E27FC236}">
                <a16:creationId xmlns:a16="http://schemas.microsoft.com/office/drawing/2014/main" id="{C56EEDD8-21FE-9596-0437-5F533739AB26}"/>
              </a:ext>
            </a:extLst>
          </p:cNvPr>
          <p:cNvCxnSpPr>
            <a:stCxn id="27" idx="4"/>
            <a:endCxn id="29" idx="0"/>
          </p:cNvCxnSpPr>
          <p:nvPr/>
        </p:nvCxnSpPr>
        <p:spPr>
          <a:xfrm>
            <a:off x="7289801" y="3033685"/>
            <a:ext cx="0" cy="502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D42779C-FA8E-2142-4426-A15A547E8823}"/>
              </a:ext>
            </a:extLst>
          </p:cNvPr>
          <p:cNvSpPr txBox="1"/>
          <p:nvPr/>
        </p:nvSpPr>
        <p:spPr>
          <a:xfrm>
            <a:off x="7289801" y="3120768"/>
            <a:ext cx="914400" cy="276999"/>
          </a:xfrm>
          <a:prstGeom prst="rect">
            <a:avLst/>
          </a:prstGeom>
          <a:noFill/>
        </p:spPr>
        <p:txBody>
          <a:bodyPr wrap="square" rtlCol="0">
            <a:spAutoFit/>
          </a:bodyPr>
          <a:lstStyle/>
          <a:p>
            <a:r>
              <a:rPr lang="en-US" sz="1200" dirty="0"/>
              <a:t>No</a:t>
            </a:r>
          </a:p>
        </p:txBody>
      </p:sp>
      <p:sp>
        <p:nvSpPr>
          <p:cNvPr id="33" name="Oval 32">
            <a:extLst>
              <a:ext uri="{FF2B5EF4-FFF2-40B4-BE49-F238E27FC236}">
                <a16:creationId xmlns:a16="http://schemas.microsoft.com/office/drawing/2014/main" id="{A97E8623-5153-EA43-E095-BC5C180B3DDD}"/>
              </a:ext>
            </a:extLst>
          </p:cNvPr>
          <p:cNvSpPr/>
          <p:nvPr/>
        </p:nvSpPr>
        <p:spPr>
          <a:xfrm>
            <a:off x="9171972" y="3538459"/>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Decode JSON</a:t>
            </a:r>
          </a:p>
        </p:txBody>
      </p:sp>
      <p:cxnSp>
        <p:nvCxnSpPr>
          <p:cNvPr id="35" name="Straight Arrow Connector 34">
            <a:extLst>
              <a:ext uri="{FF2B5EF4-FFF2-40B4-BE49-F238E27FC236}">
                <a16:creationId xmlns:a16="http://schemas.microsoft.com/office/drawing/2014/main" id="{3DCD8A16-ECDC-E631-A2AC-D2747C7AB4B2}"/>
              </a:ext>
            </a:extLst>
          </p:cNvPr>
          <p:cNvCxnSpPr>
            <a:endCxn id="33" idx="0"/>
          </p:cNvCxnSpPr>
          <p:nvPr/>
        </p:nvCxnSpPr>
        <p:spPr>
          <a:xfrm>
            <a:off x="7343172" y="3033685"/>
            <a:ext cx="2743200" cy="504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53ADC81D-2C9F-AB74-AB78-989461EEB34C}"/>
              </a:ext>
            </a:extLst>
          </p:cNvPr>
          <p:cNvSpPr txBox="1"/>
          <p:nvPr/>
        </p:nvSpPr>
        <p:spPr>
          <a:xfrm>
            <a:off x="8661401" y="3001481"/>
            <a:ext cx="914400" cy="276999"/>
          </a:xfrm>
          <a:prstGeom prst="rect">
            <a:avLst/>
          </a:prstGeom>
          <a:noFill/>
        </p:spPr>
        <p:txBody>
          <a:bodyPr wrap="square" rtlCol="0">
            <a:spAutoFit/>
          </a:bodyPr>
          <a:lstStyle/>
          <a:p>
            <a:r>
              <a:rPr lang="en-US" sz="1200" dirty="0"/>
              <a:t>Yes</a:t>
            </a:r>
          </a:p>
        </p:txBody>
      </p:sp>
      <p:sp>
        <p:nvSpPr>
          <p:cNvPr id="37" name="Oval 36">
            <a:extLst>
              <a:ext uri="{FF2B5EF4-FFF2-40B4-BE49-F238E27FC236}">
                <a16:creationId xmlns:a16="http://schemas.microsoft.com/office/drawing/2014/main" id="{17E354B1-4CA0-099D-01B5-3EEB264EA3F4}"/>
              </a:ext>
            </a:extLst>
          </p:cNvPr>
          <p:cNvSpPr/>
          <p:nvPr/>
        </p:nvSpPr>
        <p:spPr>
          <a:xfrm>
            <a:off x="91719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Convert to </a:t>
            </a:r>
            <a:r>
              <a:rPr lang="en-US" sz="1200" dirty="0" err="1">
                <a:solidFill>
                  <a:schemeClr val="tx1"/>
                </a:solidFill>
              </a:rPr>
              <a:t>DataFrame</a:t>
            </a:r>
            <a:endParaRPr lang="en-US" sz="1200" dirty="0">
              <a:solidFill>
                <a:schemeClr val="tx1"/>
              </a:solidFill>
            </a:endParaRPr>
          </a:p>
        </p:txBody>
      </p:sp>
      <p:cxnSp>
        <p:nvCxnSpPr>
          <p:cNvPr id="39" name="Straight Arrow Connector 38">
            <a:extLst>
              <a:ext uri="{FF2B5EF4-FFF2-40B4-BE49-F238E27FC236}">
                <a16:creationId xmlns:a16="http://schemas.microsoft.com/office/drawing/2014/main" id="{FC45CF33-399F-CACF-D9E1-625DFEF685CF}"/>
              </a:ext>
            </a:extLst>
          </p:cNvPr>
          <p:cNvCxnSpPr>
            <a:stCxn id="33" idx="4"/>
            <a:endCxn id="37" idx="0"/>
          </p:cNvCxnSpPr>
          <p:nvPr/>
        </p:nvCxnSpPr>
        <p:spPr>
          <a:xfrm>
            <a:off x="10086372" y="4205208"/>
            <a:ext cx="0" cy="31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F425B619-0069-5229-DF1F-16B1B49EE168}"/>
              </a:ext>
            </a:extLst>
          </p:cNvPr>
          <p:cNvSpPr/>
          <p:nvPr/>
        </p:nvSpPr>
        <p:spPr>
          <a:xfrm>
            <a:off x="64287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Filter Data</a:t>
            </a:r>
          </a:p>
        </p:txBody>
      </p:sp>
      <p:cxnSp>
        <p:nvCxnSpPr>
          <p:cNvPr id="42" name="Straight Arrow Connector 41">
            <a:extLst>
              <a:ext uri="{FF2B5EF4-FFF2-40B4-BE49-F238E27FC236}">
                <a16:creationId xmlns:a16="http://schemas.microsoft.com/office/drawing/2014/main" id="{F8AA5719-E782-542B-7554-2D8243C4E9D8}"/>
              </a:ext>
            </a:extLst>
          </p:cNvPr>
          <p:cNvCxnSpPr>
            <a:stCxn id="37" idx="2"/>
            <a:endCxn id="40" idx="6"/>
          </p:cNvCxnSpPr>
          <p:nvPr/>
        </p:nvCxnSpPr>
        <p:spPr>
          <a:xfrm flipH="1">
            <a:off x="8257572" y="485405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07A131E3-EEC6-30FA-6D51-D396AB7024D1}"/>
              </a:ext>
            </a:extLst>
          </p:cNvPr>
          <p:cNvSpPr/>
          <p:nvPr/>
        </p:nvSpPr>
        <p:spPr>
          <a:xfrm>
            <a:off x="9215701" y="550289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Process Data</a:t>
            </a:r>
          </a:p>
        </p:txBody>
      </p:sp>
      <p:cxnSp>
        <p:nvCxnSpPr>
          <p:cNvPr id="47" name="Straight Arrow Connector 46">
            <a:extLst>
              <a:ext uri="{FF2B5EF4-FFF2-40B4-BE49-F238E27FC236}">
                <a16:creationId xmlns:a16="http://schemas.microsoft.com/office/drawing/2014/main" id="{7D70690A-D579-90D5-2929-81D1FF49788B}"/>
              </a:ext>
            </a:extLst>
          </p:cNvPr>
          <p:cNvCxnSpPr>
            <a:stCxn id="40" idx="5"/>
            <a:endCxn id="37" idx="3"/>
          </p:cNvCxnSpPr>
          <p:nvPr/>
        </p:nvCxnSpPr>
        <p:spPr>
          <a:xfrm>
            <a:off x="7989750" y="5089781"/>
            <a:ext cx="14500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6457C194-8F4C-2750-264D-3F03A6FC1579}"/>
              </a:ext>
            </a:extLst>
          </p:cNvPr>
          <p:cNvSpPr txBox="1"/>
          <p:nvPr/>
        </p:nvSpPr>
        <p:spPr>
          <a:xfrm>
            <a:off x="8536565" y="5089781"/>
            <a:ext cx="914400" cy="276999"/>
          </a:xfrm>
          <a:prstGeom prst="rect">
            <a:avLst/>
          </a:prstGeom>
          <a:noFill/>
        </p:spPr>
        <p:txBody>
          <a:bodyPr wrap="square" rtlCol="0">
            <a:spAutoFit/>
          </a:bodyPr>
          <a:lstStyle/>
          <a:p>
            <a:r>
              <a:rPr lang="en-US" sz="1200" dirty="0"/>
              <a:t>No</a:t>
            </a:r>
          </a:p>
        </p:txBody>
      </p:sp>
      <p:cxnSp>
        <p:nvCxnSpPr>
          <p:cNvPr id="50" name="Straight Arrow Connector 49">
            <a:extLst>
              <a:ext uri="{FF2B5EF4-FFF2-40B4-BE49-F238E27FC236}">
                <a16:creationId xmlns:a16="http://schemas.microsoft.com/office/drawing/2014/main" id="{CD504456-78C5-C724-0A53-51F9612F9908}"/>
              </a:ext>
            </a:extLst>
          </p:cNvPr>
          <p:cNvCxnSpPr>
            <a:cxnSpLocks/>
            <a:stCxn id="40" idx="4"/>
            <a:endCxn id="43" idx="2"/>
          </p:cNvCxnSpPr>
          <p:nvPr/>
        </p:nvCxnSpPr>
        <p:spPr>
          <a:xfrm>
            <a:off x="7343172" y="5187424"/>
            <a:ext cx="1872529" cy="648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6543376-86DF-AE87-C23A-6075DAB5953C}"/>
              </a:ext>
            </a:extLst>
          </p:cNvPr>
          <p:cNvSpPr txBox="1"/>
          <p:nvPr/>
        </p:nvSpPr>
        <p:spPr>
          <a:xfrm>
            <a:off x="8508037" y="5433107"/>
            <a:ext cx="914400" cy="276999"/>
          </a:xfrm>
          <a:prstGeom prst="rect">
            <a:avLst/>
          </a:prstGeom>
          <a:noFill/>
        </p:spPr>
        <p:txBody>
          <a:bodyPr wrap="square" rtlCol="0">
            <a:spAutoFit/>
          </a:bodyPr>
          <a:lstStyle/>
          <a:p>
            <a:r>
              <a:rPr lang="en-US" sz="1200" dirty="0"/>
              <a:t>Yes</a:t>
            </a:r>
          </a:p>
        </p:txBody>
      </p:sp>
      <p:sp>
        <p:nvSpPr>
          <p:cNvPr id="52" name="Oval 51">
            <a:extLst>
              <a:ext uri="{FF2B5EF4-FFF2-40B4-BE49-F238E27FC236}">
                <a16:creationId xmlns:a16="http://schemas.microsoft.com/office/drawing/2014/main" id="{EA8331ED-F3C6-928C-F860-9E113D6C62B1}"/>
              </a:ext>
            </a:extLst>
          </p:cNvPr>
          <p:cNvSpPr/>
          <p:nvPr/>
        </p:nvSpPr>
        <p:spPr>
          <a:xfrm>
            <a:off x="6532140" y="550289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Export to CSV</a:t>
            </a:r>
          </a:p>
        </p:txBody>
      </p:sp>
      <p:cxnSp>
        <p:nvCxnSpPr>
          <p:cNvPr id="56" name="Straight Arrow Connector 55">
            <a:extLst>
              <a:ext uri="{FF2B5EF4-FFF2-40B4-BE49-F238E27FC236}">
                <a16:creationId xmlns:a16="http://schemas.microsoft.com/office/drawing/2014/main" id="{20D6BAE5-D7F6-AE78-2428-FB8366244F55}"/>
              </a:ext>
            </a:extLst>
          </p:cNvPr>
          <p:cNvCxnSpPr>
            <a:stCxn id="43" idx="2"/>
            <a:endCxn id="52" idx="6"/>
          </p:cNvCxnSpPr>
          <p:nvPr/>
        </p:nvCxnSpPr>
        <p:spPr>
          <a:xfrm flipH="1" flipV="1">
            <a:off x="8360940" y="5836265"/>
            <a:ext cx="85476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BA1D71C-27A5-601F-73DD-BF3CEF65DCAD}"/>
              </a:ext>
            </a:extLst>
          </p:cNvPr>
          <p:cNvCxnSpPr>
            <a:stCxn id="12" idx="2"/>
            <a:endCxn id="27" idx="6"/>
          </p:cNvCxnSpPr>
          <p:nvPr/>
        </p:nvCxnSpPr>
        <p:spPr>
          <a:xfrm flipH="1">
            <a:off x="8204201" y="2700311"/>
            <a:ext cx="967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00050" y="1372686"/>
            <a:ext cx="5862791" cy="5485314"/>
          </a:xfrm>
          <a:prstGeom prst="rect">
            <a:avLst/>
          </a:prstGeom>
        </p:spPr>
        <p:txBody>
          <a:bodyPr lIns="91440" tIns="45720" rIns="91440" bIns="45720" anchor="t">
            <a:noAutofit/>
          </a:bodyPr>
          <a:lstStyle/>
          <a:p>
            <a:r>
              <a:rPr lang="en-US" sz="1000" b="1" i="0" dirty="0">
                <a:effectLst/>
                <a:latin typeface="Abadi" panose="020B0604020104020204" pitchFamily="34" charset="0"/>
              </a:rPr>
              <a:t>Initialization</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Begin by identifying the target website and initializing the URL.</a:t>
            </a:r>
          </a:p>
          <a:p>
            <a:r>
              <a:rPr lang="en-US" sz="1000" b="1" i="0" dirty="0">
                <a:effectLst/>
                <a:latin typeface="Abadi" panose="020B0604020104020204" pitchFamily="34" charset="0"/>
              </a:rPr>
              <a:t>HTTP Request</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Make an HTTP request to the target website to retrieve the HTML content.</a:t>
            </a:r>
          </a:p>
          <a:p>
            <a:r>
              <a:rPr lang="en-US" sz="1000" b="1" i="0" dirty="0">
                <a:effectLst/>
                <a:latin typeface="Abadi" panose="020B0604020104020204" pitchFamily="34" charset="0"/>
              </a:rPr>
              <a:t>Response Handling</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Check if the response is successful.</a:t>
            </a:r>
          </a:p>
          <a:p>
            <a:pPr marL="1143000" lvl="2" indent="-228600" algn="l">
              <a:buFont typeface="+mj-lt"/>
              <a:buAutoNum type="arabicPeriod"/>
            </a:pPr>
            <a:r>
              <a:rPr lang="en-US" sz="1000" b="0" i="0" dirty="0">
                <a:effectLst/>
                <a:latin typeface="Abadi" panose="020B0604020104020204" pitchFamily="34" charset="0"/>
              </a:rPr>
              <a:t>If successful, parse the HTML content.</a:t>
            </a:r>
          </a:p>
          <a:p>
            <a:pPr marL="1143000" lvl="2" indent="-228600" algn="l">
              <a:buFont typeface="+mj-lt"/>
              <a:buAutoNum type="arabicPeriod"/>
            </a:pPr>
            <a:r>
              <a:rPr lang="en-US" sz="1000" b="0" i="0" dirty="0">
                <a:effectLst/>
                <a:latin typeface="Abadi" panose="020B0604020104020204" pitchFamily="34" charset="0"/>
              </a:rPr>
              <a:t>If not successful, handle errors appropriately.</a:t>
            </a:r>
          </a:p>
          <a:p>
            <a:r>
              <a:rPr lang="en-US" sz="1000" b="1" i="0" dirty="0">
                <a:effectLst/>
                <a:latin typeface="Abadi" panose="020B0604020104020204" pitchFamily="34" charset="0"/>
              </a:rPr>
              <a:t>HTML Parsing</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Use a parsing library (e.g., </a:t>
            </a:r>
            <a:r>
              <a:rPr lang="en-US" sz="1000" b="0" i="0" dirty="0" err="1">
                <a:effectLst/>
                <a:latin typeface="Abadi" panose="020B0604020104020204" pitchFamily="34" charset="0"/>
              </a:rPr>
              <a:t>BeautifulSoup</a:t>
            </a:r>
            <a:r>
              <a:rPr lang="en-US" sz="1000" b="0" i="0" dirty="0">
                <a:effectLst/>
                <a:latin typeface="Abadi" panose="020B0604020104020204" pitchFamily="34" charset="0"/>
              </a:rPr>
              <a:t>) to extract relevant data from the HTML content.</a:t>
            </a:r>
          </a:p>
          <a:p>
            <a:pPr marL="742950" lvl="1" indent="-285750" algn="l">
              <a:buFont typeface="+mj-lt"/>
              <a:buAutoNum type="arabicPeriod"/>
            </a:pPr>
            <a:r>
              <a:rPr lang="en-US" sz="1000" b="0" i="0" dirty="0">
                <a:effectLst/>
                <a:latin typeface="Abadi" panose="020B0604020104020204" pitchFamily="34" charset="0"/>
              </a:rPr>
              <a:t>Identify the structure of the HTML elements containing the desired data.</a:t>
            </a:r>
          </a:p>
          <a:p>
            <a:r>
              <a:rPr lang="en-US" sz="1000" b="1" i="0" dirty="0">
                <a:effectLst/>
                <a:latin typeface="Abadi" panose="020B0604020104020204" pitchFamily="34" charset="0"/>
              </a:rPr>
              <a:t>Data Extraction</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Extract specific data elements from the parsed HTML based on their tags, attributes, or position within the document.</a:t>
            </a:r>
          </a:p>
          <a:p>
            <a:pPr marL="742950" lvl="1" indent="-285750" algn="l">
              <a:buFont typeface="+mj-lt"/>
              <a:buAutoNum type="arabicPeriod"/>
            </a:pPr>
            <a:r>
              <a:rPr lang="en-US" sz="1000" b="0" i="0" dirty="0">
                <a:effectLst/>
                <a:latin typeface="Abadi" panose="020B0604020104020204" pitchFamily="34" charset="0"/>
              </a:rPr>
              <a:t>Clean and preprocess the extracted data as necessary (e.g., removing unnecessary characters or formatting).</a:t>
            </a:r>
          </a:p>
          <a:p>
            <a:r>
              <a:rPr lang="en-US" sz="1000" b="1" i="0" dirty="0">
                <a:effectLst/>
                <a:latin typeface="Abadi" panose="020B0604020104020204" pitchFamily="34" charset="0"/>
              </a:rPr>
              <a:t>Data Storage</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Store the extracted data in a suitable data structure (e.g., list, dictionary, Pandas </a:t>
            </a:r>
            <a:r>
              <a:rPr lang="en-US" sz="1000" b="0" i="0" dirty="0" err="1">
                <a:effectLst/>
                <a:latin typeface="Abadi" panose="020B0604020104020204" pitchFamily="34" charset="0"/>
              </a:rPr>
              <a:t>DataFrame</a:t>
            </a:r>
            <a:r>
              <a:rPr lang="en-US" sz="1000" b="0" i="0" dirty="0">
                <a:effectLst/>
                <a:latin typeface="Abadi" panose="020B0604020104020204" pitchFamily="34" charset="0"/>
              </a:rPr>
              <a:t>).</a:t>
            </a:r>
          </a:p>
          <a:p>
            <a:r>
              <a:rPr lang="en-US" sz="1000" b="1" i="0" dirty="0">
                <a:effectLst/>
                <a:latin typeface="Abadi" panose="020B0604020104020204" pitchFamily="34" charset="0"/>
              </a:rPr>
              <a:t>Export to CSV or Database</a:t>
            </a:r>
            <a:r>
              <a:rPr lang="en-US" sz="1000" b="0" i="0" dirty="0">
                <a:effectLst/>
                <a:latin typeface="Abadi" panose="020B0604020104020204" pitchFamily="34" charset="0"/>
              </a:rPr>
              <a:t>:</a:t>
            </a:r>
          </a:p>
          <a:p>
            <a:pPr marL="742950" lvl="1" indent="-285750" algn="l">
              <a:buFont typeface="+mj-lt"/>
              <a:buAutoNum type="arabicPeriod"/>
            </a:pPr>
            <a:r>
              <a:rPr lang="en-US" sz="1000" b="0" i="0" dirty="0">
                <a:effectLst/>
                <a:latin typeface="Abadi" panose="020B0604020104020204" pitchFamily="34" charset="0"/>
              </a:rPr>
              <a:t>Export the extracted data to a CSV file or database for further analysis or integration into other applications.</a:t>
            </a:r>
          </a:p>
          <a:p>
            <a:pPr marL="0" indent="0" algn="just">
              <a:buNone/>
            </a:pPr>
            <a:r>
              <a:rPr lang="en-US" sz="1000" b="0" i="0" dirty="0">
                <a:effectLst/>
                <a:latin typeface="Abadi" panose="020B0604020104020204" pitchFamily="34" charset="0"/>
              </a:rPr>
              <a:t>By following this process and using the provided flowchart, web scraping can be performed effectively to extract data from websites for various purposes, such as data analysis, research, or building datasets.</a:t>
            </a:r>
          </a:p>
          <a:p>
            <a:pPr marL="0" indent="0" algn="just">
              <a:buNone/>
            </a:pPr>
            <a:r>
              <a:rPr lang="en-US" sz="1000" b="0" i="0" dirty="0">
                <a:effectLst/>
                <a:hlinkClick r:id="rId3"/>
              </a:rPr>
              <a:t>https://github.com/DenisSRemo/Coursera/tree/main/Applied%20Data%20Science%20Capstone</a:t>
            </a:r>
            <a:endParaRPr lang="en-US" sz="1000" b="0" i="0" dirty="0">
              <a:effectLst/>
            </a:endParaRPr>
          </a:p>
          <a:p>
            <a:pPr>
              <a:lnSpc>
                <a:spcPct val="100000"/>
              </a:lnSpc>
              <a:spcBef>
                <a:spcPts val="1400"/>
              </a:spcBef>
            </a:pPr>
            <a:endParaRPr lang="en-US" sz="10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10" name="Oval 9">
            <a:extLst>
              <a:ext uri="{FF2B5EF4-FFF2-40B4-BE49-F238E27FC236}">
                <a16:creationId xmlns:a16="http://schemas.microsoft.com/office/drawing/2014/main" id="{662EDA08-37A5-5B70-C6D8-88964DC2E020}"/>
              </a:ext>
            </a:extLst>
          </p:cNvPr>
          <p:cNvSpPr/>
          <p:nvPr/>
        </p:nvSpPr>
        <p:spPr>
          <a:xfrm>
            <a:off x="9171972" y="146685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Navigate to Website</a:t>
            </a:r>
          </a:p>
        </p:txBody>
      </p:sp>
      <p:sp>
        <p:nvSpPr>
          <p:cNvPr id="12" name="Oval 11">
            <a:extLst>
              <a:ext uri="{FF2B5EF4-FFF2-40B4-BE49-F238E27FC236}">
                <a16:creationId xmlns:a16="http://schemas.microsoft.com/office/drawing/2014/main" id="{DEE5A1B7-3C85-31F9-7180-6A6DAA0A266C}"/>
              </a:ext>
            </a:extLst>
          </p:cNvPr>
          <p:cNvSpPr/>
          <p:nvPr/>
        </p:nvSpPr>
        <p:spPr>
          <a:xfrm>
            <a:off x="9171972"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Send HTTP Request</a:t>
            </a:r>
          </a:p>
        </p:txBody>
      </p:sp>
      <p:cxnSp>
        <p:nvCxnSpPr>
          <p:cNvPr id="13" name="Straight Arrow Connector 12">
            <a:extLst>
              <a:ext uri="{FF2B5EF4-FFF2-40B4-BE49-F238E27FC236}">
                <a16:creationId xmlns:a16="http://schemas.microsoft.com/office/drawing/2014/main" id="{9E30746B-21D3-4CD2-8B8F-4D8094858A56}"/>
              </a:ext>
            </a:extLst>
          </p:cNvPr>
          <p:cNvCxnSpPr>
            <a:cxnSpLocks/>
            <a:stCxn id="10" idx="4"/>
            <a:endCxn id="12" idx="0"/>
          </p:cNvCxnSpPr>
          <p:nvPr/>
        </p:nvCxnSpPr>
        <p:spPr>
          <a:xfrm>
            <a:off x="10086372" y="2133599"/>
            <a:ext cx="0" cy="233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CCE456B-A722-90C4-28A3-68375E15AE9E}"/>
              </a:ext>
            </a:extLst>
          </p:cNvPr>
          <p:cNvSpPr/>
          <p:nvPr/>
        </p:nvSpPr>
        <p:spPr>
          <a:xfrm>
            <a:off x="6375401" y="148590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Start</a:t>
            </a:r>
          </a:p>
        </p:txBody>
      </p:sp>
      <p:cxnSp>
        <p:nvCxnSpPr>
          <p:cNvPr id="15" name="Straight Arrow Connector 14">
            <a:extLst>
              <a:ext uri="{FF2B5EF4-FFF2-40B4-BE49-F238E27FC236}">
                <a16:creationId xmlns:a16="http://schemas.microsoft.com/office/drawing/2014/main" id="{1A33A78B-E012-805E-A185-CFAE363B1FBB}"/>
              </a:ext>
            </a:extLst>
          </p:cNvPr>
          <p:cNvCxnSpPr>
            <a:cxnSpLocks/>
            <a:stCxn id="14" idx="6"/>
            <a:endCxn id="10" idx="2"/>
          </p:cNvCxnSpPr>
          <p:nvPr/>
        </p:nvCxnSpPr>
        <p:spPr>
          <a:xfrm flipV="1">
            <a:off x="8204201" y="1800225"/>
            <a:ext cx="967771" cy="19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9C7944B-0D2F-D13E-4A25-FAF37104E546}"/>
              </a:ext>
            </a:extLst>
          </p:cNvPr>
          <p:cNvSpPr/>
          <p:nvPr/>
        </p:nvSpPr>
        <p:spPr>
          <a:xfrm>
            <a:off x="6375401" y="2366936"/>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Receive Response</a:t>
            </a:r>
          </a:p>
        </p:txBody>
      </p:sp>
      <p:sp>
        <p:nvSpPr>
          <p:cNvPr id="17" name="Oval 16">
            <a:extLst>
              <a:ext uri="{FF2B5EF4-FFF2-40B4-BE49-F238E27FC236}">
                <a16:creationId xmlns:a16="http://schemas.microsoft.com/office/drawing/2014/main" id="{2E842265-DB82-A651-C95C-4A8F724F3B92}"/>
              </a:ext>
            </a:extLst>
          </p:cNvPr>
          <p:cNvSpPr/>
          <p:nvPr/>
        </p:nvSpPr>
        <p:spPr>
          <a:xfrm>
            <a:off x="6375401" y="3536272"/>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End/Retry</a:t>
            </a:r>
          </a:p>
        </p:txBody>
      </p:sp>
      <p:cxnSp>
        <p:nvCxnSpPr>
          <p:cNvPr id="18" name="Straight Arrow Connector 17">
            <a:extLst>
              <a:ext uri="{FF2B5EF4-FFF2-40B4-BE49-F238E27FC236}">
                <a16:creationId xmlns:a16="http://schemas.microsoft.com/office/drawing/2014/main" id="{567317F0-0E23-AA9C-FBE0-CE9D21AB6149}"/>
              </a:ext>
            </a:extLst>
          </p:cNvPr>
          <p:cNvCxnSpPr>
            <a:stCxn id="16" idx="4"/>
            <a:endCxn id="17" idx="0"/>
          </p:cNvCxnSpPr>
          <p:nvPr/>
        </p:nvCxnSpPr>
        <p:spPr>
          <a:xfrm>
            <a:off x="7289801" y="3033685"/>
            <a:ext cx="0" cy="502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1D42756-CEEC-4762-B8E2-3201203BB50B}"/>
              </a:ext>
            </a:extLst>
          </p:cNvPr>
          <p:cNvSpPr txBox="1"/>
          <p:nvPr/>
        </p:nvSpPr>
        <p:spPr>
          <a:xfrm>
            <a:off x="7289801" y="3120768"/>
            <a:ext cx="914400" cy="461665"/>
          </a:xfrm>
          <a:prstGeom prst="rect">
            <a:avLst/>
          </a:prstGeom>
          <a:noFill/>
        </p:spPr>
        <p:txBody>
          <a:bodyPr wrap="square" rtlCol="0">
            <a:spAutoFit/>
          </a:bodyPr>
          <a:lstStyle/>
          <a:p>
            <a:r>
              <a:rPr lang="en-US" sz="1200" dirty="0"/>
              <a:t>Not Successful</a:t>
            </a:r>
          </a:p>
        </p:txBody>
      </p:sp>
      <p:sp>
        <p:nvSpPr>
          <p:cNvPr id="20" name="Oval 19">
            <a:extLst>
              <a:ext uri="{FF2B5EF4-FFF2-40B4-BE49-F238E27FC236}">
                <a16:creationId xmlns:a16="http://schemas.microsoft.com/office/drawing/2014/main" id="{1CA5415D-F05A-FBB1-85E9-8F3C5CA6B006}"/>
              </a:ext>
            </a:extLst>
          </p:cNvPr>
          <p:cNvSpPr/>
          <p:nvPr/>
        </p:nvSpPr>
        <p:spPr>
          <a:xfrm>
            <a:off x="9171972" y="3538459"/>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Parse HTML</a:t>
            </a:r>
          </a:p>
        </p:txBody>
      </p:sp>
      <p:cxnSp>
        <p:nvCxnSpPr>
          <p:cNvPr id="21" name="Straight Arrow Connector 20">
            <a:extLst>
              <a:ext uri="{FF2B5EF4-FFF2-40B4-BE49-F238E27FC236}">
                <a16:creationId xmlns:a16="http://schemas.microsoft.com/office/drawing/2014/main" id="{99929D98-5F01-C181-3DEB-C0CA512C67EE}"/>
              </a:ext>
            </a:extLst>
          </p:cNvPr>
          <p:cNvCxnSpPr>
            <a:endCxn id="20" idx="0"/>
          </p:cNvCxnSpPr>
          <p:nvPr/>
        </p:nvCxnSpPr>
        <p:spPr>
          <a:xfrm>
            <a:off x="7343172" y="3033685"/>
            <a:ext cx="2743200" cy="504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C14F99D-9628-1564-1AA2-A9518FF4DCC5}"/>
              </a:ext>
            </a:extLst>
          </p:cNvPr>
          <p:cNvSpPr txBox="1"/>
          <p:nvPr/>
        </p:nvSpPr>
        <p:spPr>
          <a:xfrm>
            <a:off x="9225342" y="3166529"/>
            <a:ext cx="914400" cy="276999"/>
          </a:xfrm>
          <a:prstGeom prst="rect">
            <a:avLst/>
          </a:prstGeom>
          <a:noFill/>
        </p:spPr>
        <p:txBody>
          <a:bodyPr wrap="square" rtlCol="0">
            <a:spAutoFit/>
          </a:bodyPr>
          <a:lstStyle/>
          <a:p>
            <a:r>
              <a:rPr lang="en-US" sz="1200" dirty="0"/>
              <a:t>Successful</a:t>
            </a:r>
          </a:p>
        </p:txBody>
      </p:sp>
      <p:sp>
        <p:nvSpPr>
          <p:cNvPr id="23" name="Oval 22">
            <a:extLst>
              <a:ext uri="{FF2B5EF4-FFF2-40B4-BE49-F238E27FC236}">
                <a16:creationId xmlns:a16="http://schemas.microsoft.com/office/drawing/2014/main" id="{0DD4C537-CC4C-E21F-11D9-9AF8E5C7E703}"/>
              </a:ext>
            </a:extLst>
          </p:cNvPr>
          <p:cNvSpPr/>
          <p:nvPr/>
        </p:nvSpPr>
        <p:spPr>
          <a:xfrm>
            <a:off x="91719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Extract Data</a:t>
            </a:r>
          </a:p>
        </p:txBody>
      </p:sp>
      <p:cxnSp>
        <p:nvCxnSpPr>
          <p:cNvPr id="24" name="Straight Arrow Connector 23">
            <a:extLst>
              <a:ext uri="{FF2B5EF4-FFF2-40B4-BE49-F238E27FC236}">
                <a16:creationId xmlns:a16="http://schemas.microsoft.com/office/drawing/2014/main" id="{8107A5A7-66A3-0EB8-FEEF-BCE323BCD4D9}"/>
              </a:ext>
            </a:extLst>
          </p:cNvPr>
          <p:cNvCxnSpPr>
            <a:stCxn id="20" idx="4"/>
            <a:endCxn id="23" idx="0"/>
          </p:cNvCxnSpPr>
          <p:nvPr/>
        </p:nvCxnSpPr>
        <p:spPr>
          <a:xfrm>
            <a:off x="10086372" y="4205208"/>
            <a:ext cx="0" cy="31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86B02F1-0057-EA89-2745-2FD02F8947D0}"/>
              </a:ext>
            </a:extLst>
          </p:cNvPr>
          <p:cNvSpPr/>
          <p:nvPr/>
        </p:nvSpPr>
        <p:spPr>
          <a:xfrm>
            <a:off x="6428772" y="4520675"/>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Data Processing</a:t>
            </a:r>
          </a:p>
        </p:txBody>
      </p:sp>
      <p:cxnSp>
        <p:nvCxnSpPr>
          <p:cNvPr id="26" name="Straight Arrow Connector 25">
            <a:extLst>
              <a:ext uri="{FF2B5EF4-FFF2-40B4-BE49-F238E27FC236}">
                <a16:creationId xmlns:a16="http://schemas.microsoft.com/office/drawing/2014/main" id="{C441AF1E-AC8B-61DF-7DC6-38D95D237754}"/>
              </a:ext>
            </a:extLst>
          </p:cNvPr>
          <p:cNvCxnSpPr>
            <a:stCxn id="23" idx="2"/>
            <a:endCxn id="25" idx="6"/>
          </p:cNvCxnSpPr>
          <p:nvPr/>
        </p:nvCxnSpPr>
        <p:spPr>
          <a:xfrm flipH="1">
            <a:off x="8257572" y="485405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6047BD42-107B-9984-2FDB-5139B586FC3A}"/>
              </a:ext>
            </a:extLst>
          </p:cNvPr>
          <p:cNvSpPr/>
          <p:nvPr/>
        </p:nvSpPr>
        <p:spPr>
          <a:xfrm>
            <a:off x="9215701" y="5502891"/>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End</a:t>
            </a:r>
          </a:p>
        </p:txBody>
      </p:sp>
      <p:cxnSp>
        <p:nvCxnSpPr>
          <p:cNvPr id="30" name="Straight Arrow Connector 29">
            <a:extLst>
              <a:ext uri="{FF2B5EF4-FFF2-40B4-BE49-F238E27FC236}">
                <a16:creationId xmlns:a16="http://schemas.microsoft.com/office/drawing/2014/main" id="{C403C8C4-CDF7-461B-4504-F8689C73D34F}"/>
              </a:ext>
            </a:extLst>
          </p:cNvPr>
          <p:cNvCxnSpPr>
            <a:cxnSpLocks/>
            <a:stCxn id="25" idx="4"/>
            <a:endCxn id="32" idx="0"/>
          </p:cNvCxnSpPr>
          <p:nvPr/>
        </p:nvCxnSpPr>
        <p:spPr>
          <a:xfrm flipH="1">
            <a:off x="7337353" y="5187424"/>
            <a:ext cx="5819" cy="315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C1591260-EC9A-795F-A5FB-AC0F804F2CB9}"/>
              </a:ext>
            </a:extLst>
          </p:cNvPr>
          <p:cNvSpPr/>
          <p:nvPr/>
        </p:nvSpPr>
        <p:spPr>
          <a:xfrm>
            <a:off x="6422953" y="5502890"/>
            <a:ext cx="1828800" cy="66674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tx1"/>
                </a:solidFill>
              </a:rPr>
              <a:t>Store Data</a:t>
            </a:r>
          </a:p>
        </p:txBody>
      </p:sp>
      <p:cxnSp>
        <p:nvCxnSpPr>
          <p:cNvPr id="33" name="Straight Arrow Connector 32">
            <a:extLst>
              <a:ext uri="{FF2B5EF4-FFF2-40B4-BE49-F238E27FC236}">
                <a16:creationId xmlns:a16="http://schemas.microsoft.com/office/drawing/2014/main" id="{BF20623B-CF48-5055-ABA3-074F35635698}"/>
              </a:ext>
            </a:extLst>
          </p:cNvPr>
          <p:cNvCxnSpPr>
            <a:cxnSpLocks/>
            <a:stCxn id="32" idx="6"/>
            <a:endCxn id="27" idx="2"/>
          </p:cNvCxnSpPr>
          <p:nvPr/>
        </p:nvCxnSpPr>
        <p:spPr>
          <a:xfrm>
            <a:off x="8251753" y="5836265"/>
            <a:ext cx="9639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04D336D-45AE-954E-88EB-51814ACFB385}"/>
              </a:ext>
            </a:extLst>
          </p:cNvPr>
          <p:cNvCxnSpPr>
            <a:stCxn id="12" idx="2"/>
            <a:endCxn id="16" idx="6"/>
          </p:cNvCxnSpPr>
          <p:nvPr/>
        </p:nvCxnSpPr>
        <p:spPr>
          <a:xfrm flipH="1">
            <a:off x="8204201" y="2700311"/>
            <a:ext cx="967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E1CCF4B6-6554-FCA0-0BD4-901D3ABB4782}"/>
              </a:ext>
            </a:extLst>
          </p:cNvPr>
          <p:cNvCxnSpPr>
            <a:cxnSpLocks/>
            <a:stCxn id="17" idx="6"/>
            <a:endCxn id="12" idx="3"/>
          </p:cNvCxnSpPr>
          <p:nvPr/>
        </p:nvCxnSpPr>
        <p:spPr>
          <a:xfrm flipV="1">
            <a:off x="8204201" y="2936042"/>
            <a:ext cx="1235593" cy="933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1235</TotalTime>
  <Words>5505</Words>
  <Application>Microsoft Office PowerPoint</Application>
  <PresentationFormat>Widescreen</PresentationFormat>
  <Paragraphs>534</Paragraphs>
  <Slides>47</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IBM Plex Mono SemiBold</vt:lpstr>
      <vt:lpstr>inherit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denis remo</cp:lastModifiedBy>
  <cp:revision>213</cp:revision>
  <dcterms:created xsi:type="dcterms:W3CDTF">2021-04-29T18:58:34Z</dcterms:created>
  <dcterms:modified xsi:type="dcterms:W3CDTF">2024-03-18T06:21:27Z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